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2"/>
  </p:notesMasterIdLst>
  <p:sldIdLst>
    <p:sldId id="306" r:id="rId2"/>
    <p:sldId id="256" r:id="rId3"/>
    <p:sldId id="328" r:id="rId4"/>
    <p:sldId id="262" r:id="rId5"/>
    <p:sldId id="257" r:id="rId6"/>
    <p:sldId id="259" r:id="rId7"/>
    <p:sldId id="314" r:id="rId8"/>
    <p:sldId id="260" r:id="rId9"/>
    <p:sldId id="261" r:id="rId10"/>
    <p:sldId id="351" r:id="rId11"/>
    <p:sldId id="308" r:id="rId12"/>
    <p:sldId id="258" r:id="rId13"/>
    <p:sldId id="291" r:id="rId14"/>
    <p:sldId id="294" r:id="rId15"/>
    <p:sldId id="295" r:id="rId16"/>
    <p:sldId id="298" r:id="rId17"/>
    <p:sldId id="290" r:id="rId18"/>
    <p:sldId id="292" r:id="rId19"/>
    <p:sldId id="321" r:id="rId20"/>
    <p:sldId id="315" r:id="rId21"/>
    <p:sldId id="324" r:id="rId22"/>
    <p:sldId id="326" r:id="rId23"/>
    <p:sldId id="327" r:id="rId24"/>
    <p:sldId id="289" r:id="rId25"/>
    <p:sldId id="301" r:id="rId26"/>
    <p:sldId id="303" r:id="rId27"/>
    <p:sldId id="304" r:id="rId28"/>
    <p:sldId id="300" r:id="rId29"/>
    <p:sldId id="267" r:id="rId30"/>
    <p:sldId id="268" r:id="rId31"/>
    <p:sldId id="269" r:id="rId32"/>
    <p:sldId id="348" r:id="rId33"/>
    <p:sldId id="333" r:id="rId34"/>
    <p:sldId id="335" r:id="rId35"/>
    <p:sldId id="356" r:id="rId36"/>
    <p:sldId id="325" r:id="rId37"/>
    <p:sldId id="283" r:id="rId38"/>
    <p:sldId id="360" r:id="rId39"/>
    <p:sldId id="336" r:id="rId40"/>
    <p:sldId id="357" r:id="rId41"/>
    <p:sldId id="284" r:id="rId42"/>
    <p:sldId id="337" r:id="rId43"/>
    <p:sldId id="286" r:id="rId44"/>
    <p:sldId id="287" r:id="rId45"/>
    <p:sldId id="334" r:id="rId46"/>
    <p:sldId id="285" r:id="rId47"/>
    <p:sldId id="338" r:id="rId48"/>
    <p:sldId id="274" r:id="rId49"/>
    <p:sldId id="355" r:id="rId50"/>
    <p:sldId id="322" r:id="rId51"/>
    <p:sldId id="329" r:id="rId52"/>
    <p:sldId id="352" r:id="rId53"/>
    <p:sldId id="339" r:id="rId54"/>
    <p:sldId id="317" r:id="rId55"/>
    <p:sldId id="332" r:id="rId56"/>
    <p:sldId id="358" r:id="rId57"/>
    <p:sldId id="330" r:id="rId58"/>
    <p:sldId id="318" r:id="rId59"/>
    <p:sldId id="349" r:id="rId60"/>
    <p:sldId id="353" r:id="rId61"/>
    <p:sldId id="354" r:id="rId62"/>
    <p:sldId id="305" r:id="rId63"/>
    <p:sldId id="316" r:id="rId64"/>
    <p:sldId id="319" r:id="rId65"/>
    <p:sldId id="345" r:id="rId66"/>
    <p:sldId id="344" r:id="rId67"/>
    <p:sldId id="342" r:id="rId68"/>
    <p:sldId id="346" r:id="rId69"/>
    <p:sldId id="320" r:id="rId70"/>
    <p:sldId id="347" r:id="rId71"/>
    <p:sldId id="310" r:id="rId72"/>
    <p:sldId id="311" r:id="rId73"/>
    <p:sldId id="302" r:id="rId74"/>
    <p:sldId id="277" r:id="rId75"/>
    <p:sldId id="312" r:id="rId76"/>
    <p:sldId id="313" r:id="rId77"/>
    <p:sldId id="350" r:id="rId78"/>
    <p:sldId id="271" r:id="rId79"/>
    <p:sldId id="359" r:id="rId80"/>
    <p:sldId id="361" r:id="rId8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58" autoAdjust="0"/>
    <p:restoredTop sz="94660"/>
  </p:normalViewPr>
  <p:slideViewPr>
    <p:cSldViewPr>
      <p:cViewPr varScale="1">
        <p:scale>
          <a:sx n="101" d="100"/>
          <a:sy n="101" d="100"/>
        </p:scale>
        <p:origin x="132" y="23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6DC55D-3236-4926-A4B5-4FAFD8B04096}" type="datetimeFigureOut">
              <a:rPr lang="en-US" smtClean="0"/>
              <a:t>10/2/2016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765078-8983-461E-B972-D4BA3D016310}" type="slidenum">
              <a:rPr lang="en-US" smtClean="0"/>
              <a:t>‹#›</a:t>
            </a:fld>
            <a:endParaRPr lang="en-US"/>
          </a:p>
        </p:txBody>
      </p:sp>
    </p:spTree>
    <p:extLst>
      <p:ext uri="{BB962C8B-B14F-4D97-AF65-F5344CB8AC3E}">
        <p14:creationId xmlns:p14="http://schemas.microsoft.com/office/powerpoint/2010/main" val="21718334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765078-8983-461E-B972-D4BA3D016310}" type="slidenum">
              <a:rPr lang="en-US" smtClean="0"/>
              <a:t>13</a:t>
            </a:fld>
            <a:endParaRPr lang="en-US"/>
          </a:p>
        </p:txBody>
      </p:sp>
    </p:spTree>
    <p:extLst>
      <p:ext uri="{BB962C8B-B14F-4D97-AF65-F5344CB8AC3E}">
        <p14:creationId xmlns:p14="http://schemas.microsoft.com/office/powerpoint/2010/main" val="4020679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765078-8983-461E-B972-D4BA3D016310}" type="slidenum">
              <a:rPr lang="en-US" smtClean="0"/>
              <a:t>17</a:t>
            </a:fld>
            <a:endParaRPr lang="en-US"/>
          </a:p>
        </p:txBody>
      </p:sp>
    </p:spTree>
    <p:extLst>
      <p:ext uri="{BB962C8B-B14F-4D97-AF65-F5344CB8AC3E}">
        <p14:creationId xmlns:p14="http://schemas.microsoft.com/office/powerpoint/2010/main" val="40058475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765078-8983-461E-B972-D4BA3D016310}" type="slidenum">
              <a:rPr lang="en-US" smtClean="0"/>
              <a:t>53</a:t>
            </a:fld>
            <a:endParaRPr lang="en-US"/>
          </a:p>
        </p:txBody>
      </p:sp>
    </p:spTree>
    <p:extLst>
      <p:ext uri="{BB962C8B-B14F-4D97-AF65-F5344CB8AC3E}">
        <p14:creationId xmlns:p14="http://schemas.microsoft.com/office/powerpoint/2010/main" val="25368164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765078-8983-461E-B972-D4BA3D016310}" type="slidenum">
              <a:rPr lang="en-US" smtClean="0"/>
              <a:t>57</a:t>
            </a:fld>
            <a:endParaRPr lang="en-US"/>
          </a:p>
        </p:txBody>
      </p:sp>
    </p:spTree>
    <p:extLst>
      <p:ext uri="{BB962C8B-B14F-4D97-AF65-F5344CB8AC3E}">
        <p14:creationId xmlns:p14="http://schemas.microsoft.com/office/powerpoint/2010/main" val="327970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AB32B9F-881D-4BE7-9690-C1302C5266BA}" type="datetimeFigureOut">
              <a:rPr lang="en-US" smtClean="0"/>
              <a:pPr/>
              <a:t>10/2/2016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E4565D-4A49-40A1-B2E4-03177C6DEF6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AB32B9F-881D-4BE7-9690-C1302C5266BA}" type="datetimeFigureOut">
              <a:rPr lang="en-US" smtClean="0"/>
              <a:pPr/>
              <a:t>10/2/2016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E4565D-4A49-40A1-B2E4-03177C6DEF6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AB32B9F-881D-4BE7-9690-C1302C5266BA}" type="datetimeFigureOut">
              <a:rPr lang="en-US" smtClean="0"/>
              <a:pPr/>
              <a:t>10/2/2016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E4565D-4A49-40A1-B2E4-03177C6DEF6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AB32B9F-881D-4BE7-9690-C1302C5266BA}" type="datetimeFigureOut">
              <a:rPr lang="en-US" smtClean="0"/>
              <a:pPr/>
              <a:t>10/2/2016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E4565D-4A49-40A1-B2E4-03177C6DEF6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AB32B9F-881D-4BE7-9690-C1302C5266BA}" type="datetimeFigureOut">
              <a:rPr lang="en-US" smtClean="0"/>
              <a:pPr/>
              <a:t>10/2/2016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E4565D-4A49-40A1-B2E4-03177C6DEF6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AB32B9F-881D-4BE7-9690-C1302C5266BA}" type="datetimeFigureOut">
              <a:rPr lang="en-US" smtClean="0"/>
              <a:pPr/>
              <a:t>10/2/2016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E4565D-4A49-40A1-B2E4-03177C6DEF6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AB32B9F-881D-4BE7-9690-C1302C5266BA}" type="datetimeFigureOut">
              <a:rPr lang="en-US" smtClean="0"/>
              <a:pPr/>
              <a:t>10/2/2016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E4565D-4A49-40A1-B2E4-03177C6DEF6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AB32B9F-881D-4BE7-9690-C1302C5266BA}" type="datetimeFigureOut">
              <a:rPr lang="en-US" smtClean="0"/>
              <a:pPr/>
              <a:t>10/2/2016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E4565D-4A49-40A1-B2E4-03177C6DEF6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B32B9F-881D-4BE7-9690-C1302C5266BA}" type="datetimeFigureOut">
              <a:rPr lang="en-US" smtClean="0"/>
              <a:pPr/>
              <a:t>10/2/2016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E4565D-4A49-40A1-B2E4-03177C6DEF6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AB32B9F-881D-4BE7-9690-C1302C5266BA}" type="datetimeFigureOut">
              <a:rPr lang="en-US" smtClean="0"/>
              <a:pPr/>
              <a:t>10/2/2016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E4565D-4A49-40A1-B2E4-03177C6DEF6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AB32B9F-881D-4BE7-9690-C1302C5266BA}" type="datetimeFigureOut">
              <a:rPr lang="en-US" smtClean="0"/>
              <a:pPr/>
              <a:t>10/2/2016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E4565D-4A49-40A1-B2E4-03177C6DEF6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B32B9F-881D-4BE7-9690-C1302C5266BA}" type="datetimeFigureOut">
              <a:rPr lang="en-US" smtClean="0"/>
              <a:pPr/>
              <a:t>10/2/2016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E4565D-4A49-40A1-B2E4-03177C6DEF6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hyperlink" Target="http://www.google.com/url?sa=i&amp;rct=j&amp;q=&amp;esrc=s&amp;source=images&amp;cd=&amp;cad=rja&amp;uact=8&amp;ved=0ahUKEwjPh9GviozNAhXEGj4KHQLYCFQQjRwIBw&amp;url=http://www.map-of-spain.co.uk/large-map-of-galicia.htm&amp;psig=AFQjCNGqDvwGPpHYLfHza2wes5ECpX0wEQ&amp;ust=1465050987792094"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resourcesforhistory.com/map.htm"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hyperlink" Target="https://en.wikipedia.org/wiki/Isle_of_Man" TargetMode="External"/><Relationship Id="rId3" Type="http://schemas.openxmlformats.org/officeDocument/2006/relationships/image" Target="../media/image16.jpg"/><Relationship Id="rId7" Type="http://schemas.openxmlformats.org/officeDocument/2006/relationships/hyperlink" Target="https://en.wikipedia.org/wiki/Ireland"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en.wikipedia.org/wiki/Scotland" TargetMode="External"/><Relationship Id="rId11" Type="http://schemas.openxmlformats.org/officeDocument/2006/relationships/hyperlink" Target="https://en.wikipedia.org/wiki/Brittany" TargetMode="External"/><Relationship Id="rId5" Type="http://schemas.openxmlformats.org/officeDocument/2006/relationships/image" Target="../media/image18.png"/><Relationship Id="rId10" Type="http://schemas.openxmlformats.org/officeDocument/2006/relationships/hyperlink" Target="https://en.wikipedia.org/wiki/Cornwall" TargetMode="External"/><Relationship Id="rId4" Type="http://schemas.openxmlformats.org/officeDocument/2006/relationships/image" Target="../media/image17.jpg"/><Relationship Id="rId9" Type="http://schemas.openxmlformats.org/officeDocument/2006/relationships/hyperlink" Target="https://en.wikipedia.org/wiki/Wales"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2.xml"/><Relationship Id="rId5" Type="http://schemas.openxmlformats.org/officeDocument/2006/relationships/hyperlink" Target="https://www.youtube.com/watch?v=1m0SMiAGCZ8" TargetMode="External"/><Relationship Id="rId4" Type="http://schemas.openxmlformats.org/officeDocument/2006/relationships/image" Target="../media/image21.jpg"/></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2.xml"/><Relationship Id="rId5" Type="http://schemas.openxmlformats.org/officeDocument/2006/relationships/image" Target="../media/image27.jpg"/><Relationship Id="rId4" Type="http://schemas.openxmlformats.org/officeDocument/2006/relationships/image" Target="../media/image26.jpg"/></Relationships>
</file>

<file path=ppt/slides/_rels/slide1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2.xml"/><Relationship Id="rId4" Type="http://schemas.openxmlformats.org/officeDocument/2006/relationships/image" Target="../media/image3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image" Target="../media/image32.jp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2.xml"/><Relationship Id="rId5" Type="http://schemas.openxmlformats.org/officeDocument/2006/relationships/image" Target="../media/image41.jpg"/><Relationship Id="rId4" Type="http://schemas.openxmlformats.org/officeDocument/2006/relationships/image" Target="../media/image40.jpg"/></Relationships>
</file>

<file path=ppt/slides/_rels/slide2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6.g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7.gi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8.gi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gif"/><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36.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hyperlink" Target="https://youtu.be/_argt843LUE?list=PL_xnDE04X2McG2AisEmEQ4Vzo_CBaUNwQ" TargetMode="Externa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37.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image" Target="../media/image56.jpg"/><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3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google.com/url?sa=i&amp;rct=j&amp;q=&amp;esrc=s&amp;source=images&amp;cd=&amp;cad=rja&amp;uact=8&amp;ved=0ahUKEwiLufbG4bLOAhUBdCYKHZ0JD1cQjRwIBw&amp;url=http://www.mapsofworld.com/spain/spain-road-map.html&amp;psig=AFQjCNHsjNtmcDkpm20QXWVu6hWFPGdLtw&amp;ust=1470778059378016"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hyperlink" Target="http://www.trevorhuxham.com/2015/01/guided-tour-cathedral-santiago-de-compostela.html" TargetMode="External"/><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41.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png"/><Relationship Id="rId1" Type="http://schemas.openxmlformats.org/officeDocument/2006/relationships/slideLayout" Target="../slideLayouts/slideLayout2.xml"/><Relationship Id="rId6" Type="http://schemas.openxmlformats.org/officeDocument/2006/relationships/image" Target="../media/image69.jpg"/><Relationship Id="rId5" Type="http://schemas.openxmlformats.org/officeDocument/2006/relationships/image" Target="../media/image68.jpg"/><Relationship Id="rId4" Type="http://schemas.openxmlformats.org/officeDocument/2006/relationships/image" Target="../media/image67.jpg"/></Relationships>
</file>

<file path=ppt/slides/_rels/slide43.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hyperlink" Target="https://www.youtube.com/watch?v=mtxuvtZqOog"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png"/><Relationship Id="rId1" Type="http://schemas.openxmlformats.org/officeDocument/2006/relationships/slideLayout" Target="../slideLayouts/slideLayout2.xml"/><Relationship Id="rId4" Type="http://schemas.openxmlformats.org/officeDocument/2006/relationships/image" Target="../media/image78.jpeg"/></Relationships>
</file>

<file path=ppt/slides/_rels/slide49.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www.google.com/url?sa=i&amp;rct=j&amp;q=&amp;esrc=s&amp;source=images&amp;cd=&amp;cad=rja&amp;uact=8&amp;ved=0ahUKEwj9zLPViozNAhWMZj4KHaPODnEQjRwIBw&amp;url=https://en.wikipedia.org/wiki/Galicia_(Spain)&amp;psig=AFQjCNEWFQSaUuI-3wb5TBKPCoKlx6KKNA&amp;ust=1465051067258020" TargetMode="External"/><Relationship Id="rId1" Type="http://schemas.openxmlformats.org/officeDocument/2006/relationships/slideLayout" Target="../slideLayouts/slideLayout2.xml"/><Relationship Id="rId5" Type="http://schemas.openxmlformats.org/officeDocument/2006/relationships/image" Target="../media/image1.gif"/><Relationship Id="rId4" Type="http://schemas.openxmlformats.org/officeDocument/2006/relationships/hyperlink" Target="http://www.google.com/url?sa=i&amp;rct=j&amp;q=&amp;esrc=s&amp;source=images&amp;cd=&amp;cad=rja&amp;uact=8&amp;ved=0ahUKEwjPh9GviozNAhXEGj4KHQLYCFQQjRwIBw&amp;url=http://www.map-of-spain.co.uk/large-map-of-galicia.htm&amp;psig=AFQjCNGqDvwGPpHYLfHza2wes5ECpX0wEQ&amp;ust=1465050987792094" TargetMode="External"/></Relationships>
</file>

<file path=ppt/slides/_rels/slide50.xml.rels><?xml version="1.0" encoding="UTF-8" standalone="yes"?>
<Relationships xmlns="http://schemas.openxmlformats.org/package/2006/relationships"><Relationship Id="rId8" Type="http://schemas.openxmlformats.org/officeDocument/2006/relationships/hyperlink" Target="http://wikitravel.org/wiki/en/index.php?title=Ferrol&amp;action=edit&amp;redlink=1" TargetMode="External"/><Relationship Id="rId3" Type="http://schemas.openxmlformats.org/officeDocument/2006/relationships/hyperlink" Target="http://wikitravel.org/en/A_Coru%C3%B1a" TargetMode="External"/><Relationship Id="rId7" Type="http://schemas.openxmlformats.org/officeDocument/2006/relationships/hyperlink" Target="http://wikitravel.org/en/Pontevedra_(city)" TargetMode="External"/><Relationship Id="rId2" Type="http://schemas.openxmlformats.org/officeDocument/2006/relationships/hyperlink" Target="http://wikitravel.org/en/Vigo" TargetMode="External"/><Relationship Id="rId1" Type="http://schemas.openxmlformats.org/officeDocument/2006/relationships/slideLayout" Target="../slideLayouts/slideLayout2.xml"/><Relationship Id="rId6" Type="http://schemas.openxmlformats.org/officeDocument/2006/relationships/hyperlink" Target="http://wikitravel.org/en/Santiago_de_Compostela" TargetMode="External"/><Relationship Id="rId5" Type="http://schemas.openxmlformats.org/officeDocument/2006/relationships/hyperlink" Target="http://wikitravel.org/en/Lugo" TargetMode="External"/><Relationship Id="rId4" Type="http://schemas.openxmlformats.org/officeDocument/2006/relationships/hyperlink" Target="http://wikitravel.org/wiki/en/index.php?title=Ourense&amp;action=edit&amp;redlink=1" TargetMode="External"/><Relationship Id="rId9" Type="http://schemas.openxmlformats.org/officeDocument/2006/relationships/image" Target="../media/image81.jpg"/></Relationships>
</file>

<file path=ppt/slides/_rels/slide51.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image" Target="../media/image82.jpeg"/><Relationship Id="rId1" Type="http://schemas.openxmlformats.org/officeDocument/2006/relationships/slideLayout" Target="../slideLayouts/slideLayout2.xml"/><Relationship Id="rId6" Type="http://schemas.openxmlformats.org/officeDocument/2006/relationships/image" Target="../media/image86.jpeg"/><Relationship Id="rId5" Type="http://schemas.openxmlformats.org/officeDocument/2006/relationships/image" Target="../media/image85.jpeg"/><Relationship Id="rId4" Type="http://schemas.openxmlformats.org/officeDocument/2006/relationships/image" Target="../media/image84.jpg"/></Relationships>
</file>

<file path=ppt/slides/_rels/slide52.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2.xml"/><Relationship Id="rId4" Type="http://schemas.openxmlformats.org/officeDocument/2006/relationships/image" Target="../media/image89.jpeg"/></Relationships>
</file>

<file path=ppt/slides/_rels/slide5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2.jpg"/><Relationship Id="rId4" Type="http://schemas.openxmlformats.org/officeDocument/2006/relationships/image" Target="../media/image91.jpg"/></Relationships>
</file>

<file path=ppt/slides/_rels/slide54.xml.rels><?xml version="1.0" encoding="UTF-8" standalone="yes"?>
<Relationships xmlns="http://schemas.openxmlformats.org/package/2006/relationships"><Relationship Id="rId2" Type="http://schemas.openxmlformats.org/officeDocument/2006/relationships/image" Target="../media/image93.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image" Target="../media/image94.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hyperlink" Target="http://www.thelondonfoodie.co.uk/2013/03/the-london-foodie-goes-to-spain-vigo.html"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www.youtube.com/watch?v=JfXm3f5fUz8"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8.jpg"/><Relationship Id="rId4" Type="http://schemas.openxmlformats.org/officeDocument/2006/relationships/image" Target="../media/image97.png"/></Relationships>
</file>

<file path=ppt/slides/_rels/slide58.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image" Target="../media/image99.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2.xml"/><Relationship Id="rId4" Type="http://schemas.openxmlformats.org/officeDocument/2006/relationships/image" Target="../media/image103.jpeg"/></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image" Target="../media/image107.jp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110.jpeg"/><Relationship Id="rId1" Type="http://schemas.openxmlformats.org/officeDocument/2006/relationships/slideLayout" Target="../slideLayouts/slideLayout2.xml"/><Relationship Id="rId4" Type="http://schemas.openxmlformats.org/officeDocument/2006/relationships/image" Target="../media/image112.jpg"/></Relationships>
</file>

<file path=ppt/slides/_rels/slide65.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hyperlink" Target="https://www.youtube.com/watch?v=iCWrjt8hCZk" TargetMode="External"/><Relationship Id="rId1" Type="http://schemas.openxmlformats.org/officeDocument/2006/relationships/slideLayout" Target="../slideLayouts/slideLayout2.xml"/><Relationship Id="rId4" Type="http://schemas.openxmlformats.org/officeDocument/2006/relationships/image" Target="../media/image114.jpg"/></Relationships>
</file>

<file path=ppt/slides/_rels/slide66.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15.jp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image" Target="../media/image117.jpg"/><Relationship Id="rId1" Type="http://schemas.openxmlformats.org/officeDocument/2006/relationships/slideLayout" Target="../slideLayouts/slideLayout2.xml"/><Relationship Id="rId6" Type="http://schemas.openxmlformats.org/officeDocument/2006/relationships/image" Target="../media/image121.jpg"/><Relationship Id="rId5" Type="http://schemas.openxmlformats.org/officeDocument/2006/relationships/image" Target="../media/image120.gif"/><Relationship Id="rId4" Type="http://schemas.openxmlformats.org/officeDocument/2006/relationships/image" Target="../media/image119.jpg"/></Relationships>
</file>

<file path=ppt/slides/_rels/slide68.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image" Target="../media/image122.jpg"/><Relationship Id="rId1" Type="http://schemas.openxmlformats.org/officeDocument/2006/relationships/slideLayout" Target="../slideLayouts/slideLayout2.xml"/><Relationship Id="rId5" Type="http://schemas.openxmlformats.org/officeDocument/2006/relationships/image" Target="../media/image125.jpg"/><Relationship Id="rId4" Type="http://schemas.openxmlformats.org/officeDocument/2006/relationships/image" Target="../media/image124.jpg"/></Relationships>
</file>

<file path=ppt/slides/_rels/slide69.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image" Target="../media/image126.jpg"/><Relationship Id="rId1" Type="http://schemas.openxmlformats.org/officeDocument/2006/relationships/slideLayout" Target="../slideLayouts/slideLayout2.xml"/><Relationship Id="rId5" Type="http://schemas.openxmlformats.org/officeDocument/2006/relationships/image" Target="../media/image129.jpg"/><Relationship Id="rId4" Type="http://schemas.openxmlformats.org/officeDocument/2006/relationships/image" Target="../media/image128.jpg"/></Relationships>
</file>

<file path=ppt/slides/_rels/slide7.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hyperlink" Target="http://galego.org/english/dictionary.html" TargetMode="Externa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31.jpg"/><Relationship Id="rId2" Type="http://schemas.openxmlformats.org/officeDocument/2006/relationships/image" Target="../media/image130.jpg"/><Relationship Id="rId1" Type="http://schemas.openxmlformats.org/officeDocument/2006/relationships/slideLayout" Target="../slideLayouts/slideLayout2.xml"/><Relationship Id="rId6" Type="http://schemas.openxmlformats.org/officeDocument/2006/relationships/image" Target="../media/image134.jpeg"/><Relationship Id="rId5" Type="http://schemas.openxmlformats.org/officeDocument/2006/relationships/image" Target="../media/image133.jpg"/><Relationship Id="rId4" Type="http://schemas.openxmlformats.org/officeDocument/2006/relationships/image" Target="../media/image132.jpg"/></Relationships>
</file>

<file path=ppt/slides/_rels/slide71.xml.rels><?xml version="1.0" encoding="UTF-8" standalone="yes"?>
<Relationships xmlns="http://schemas.openxmlformats.org/package/2006/relationships"><Relationship Id="rId3" Type="http://schemas.openxmlformats.org/officeDocument/2006/relationships/image" Target="../media/image136.jpg"/><Relationship Id="rId2" Type="http://schemas.openxmlformats.org/officeDocument/2006/relationships/image" Target="../media/image135.jp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image" Target="../media/image137.jpeg"/><Relationship Id="rId1" Type="http://schemas.openxmlformats.org/officeDocument/2006/relationships/slideLayout" Target="../slideLayouts/slideLayout2.xml"/><Relationship Id="rId4" Type="http://schemas.openxmlformats.org/officeDocument/2006/relationships/image" Target="../media/image139.jpe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41.jpg"/><Relationship Id="rId2" Type="http://schemas.openxmlformats.org/officeDocument/2006/relationships/image" Target="../media/image140.jpg"/><Relationship Id="rId1" Type="http://schemas.openxmlformats.org/officeDocument/2006/relationships/slideLayout" Target="../slideLayouts/slideLayout2.xml"/><Relationship Id="rId4" Type="http://schemas.openxmlformats.org/officeDocument/2006/relationships/image" Target="../media/image142.jpg"/></Relationships>
</file>

<file path=ppt/slides/_rels/slide76.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image" Target="../media/image143.jpeg"/><Relationship Id="rId1" Type="http://schemas.openxmlformats.org/officeDocument/2006/relationships/slideLayout" Target="../slideLayouts/slideLayout2.xml"/><Relationship Id="rId4" Type="http://schemas.openxmlformats.org/officeDocument/2006/relationships/image" Target="../media/image145.jpg"/></Relationships>
</file>

<file path=ppt/slides/_rels/slide77.xml.rels><?xml version="1.0" encoding="UTF-8" standalone="yes"?>
<Relationships xmlns="http://schemas.openxmlformats.org/package/2006/relationships"><Relationship Id="rId3" Type="http://schemas.openxmlformats.org/officeDocument/2006/relationships/image" Target="../media/image147.jpg"/><Relationship Id="rId7" Type="http://schemas.openxmlformats.org/officeDocument/2006/relationships/image" Target="../media/image151.jpg"/><Relationship Id="rId2" Type="http://schemas.openxmlformats.org/officeDocument/2006/relationships/image" Target="../media/image146.jpg"/><Relationship Id="rId1" Type="http://schemas.openxmlformats.org/officeDocument/2006/relationships/slideLayout" Target="../slideLayouts/slideLayout2.xml"/><Relationship Id="rId6" Type="http://schemas.openxmlformats.org/officeDocument/2006/relationships/image" Target="../media/image150.jpg"/><Relationship Id="rId5" Type="http://schemas.openxmlformats.org/officeDocument/2006/relationships/image" Target="../media/image149.jpg"/><Relationship Id="rId4" Type="http://schemas.openxmlformats.org/officeDocument/2006/relationships/image" Target="../media/image148.png"/></Relationships>
</file>

<file path=ppt/slides/_rels/slide78.xml.rels><?xml version="1.0" encoding="UTF-8" standalone="yes"?>
<Relationships xmlns="http://schemas.openxmlformats.org/package/2006/relationships"><Relationship Id="rId3" Type="http://schemas.openxmlformats.org/officeDocument/2006/relationships/image" Target="../media/image153.jpg"/><Relationship Id="rId2" Type="http://schemas.openxmlformats.org/officeDocument/2006/relationships/image" Target="../media/image152.jpg"/><Relationship Id="rId1" Type="http://schemas.openxmlformats.org/officeDocument/2006/relationships/slideLayout" Target="../slideLayouts/slideLayout2.xml"/><Relationship Id="rId4" Type="http://schemas.openxmlformats.org/officeDocument/2006/relationships/image" Target="../media/image154.jpg"/></Relationships>
</file>

<file path=ppt/slides/_rels/slide79.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hyperlink" Target="http://matadornetwork.com/abroad/piss-someone-galicia/"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57.jpg"/><Relationship Id="rId2" Type="http://schemas.openxmlformats.org/officeDocument/2006/relationships/image" Target="../media/image156.png"/><Relationship Id="rId1" Type="http://schemas.openxmlformats.org/officeDocument/2006/relationships/slideLayout" Target="../slideLayouts/slideLayout2.xml"/><Relationship Id="rId6" Type="http://schemas.openxmlformats.org/officeDocument/2006/relationships/image" Target="../media/image160.png"/><Relationship Id="rId5" Type="http://schemas.openxmlformats.org/officeDocument/2006/relationships/image" Target="../media/image159.png"/><Relationship Id="rId4" Type="http://schemas.openxmlformats.org/officeDocument/2006/relationships/image" Target="../media/image158.jpg"/></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Today’s agenda: Galicia</a:t>
            </a:r>
          </a:p>
        </p:txBody>
      </p:sp>
      <p:sp>
        <p:nvSpPr>
          <p:cNvPr id="3" name="Content Placeholder 2"/>
          <p:cNvSpPr>
            <a:spLocks noGrp="1"/>
          </p:cNvSpPr>
          <p:nvPr>
            <p:ph idx="1"/>
          </p:nvPr>
        </p:nvSpPr>
        <p:spPr/>
        <p:txBody>
          <a:bodyPr/>
          <a:lstStyle/>
          <a:p>
            <a:r>
              <a:rPr lang="en-US" dirty="0"/>
              <a:t>Geography &amp; Climate </a:t>
            </a:r>
          </a:p>
          <a:p>
            <a:r>
              <a:rPr lang="en-US" dirty="0"/>
              <a:t>History </a:t>
            </a:r>
          </a:p>
          <a:p>
            <a:r>
              <a:rPr lang="en-US" dirty="0"/>
              <a:t>Tourist sites </a:t>
            </a:r>
          </a:p>
          <a:p>
            <a:r>
              <a:rPr lang="en-US" dirty="0"/>
              <a:t>Gastronomy </a:t>
            </a:r>
          </a:p>
          <a:p>
            <a:r>
              <a:rPr lang="en-US" dirty="0"/>
              <a:t>Religion/ Superstitions</a:t>
            </a:r>
          </a:p>
          <a:p>
            <a:r>
              <a:rPr lang="en-US" dirty="0"/>
              <a:t>Temperament</a:t>
            </a:r>
          </a:p>
          <a:p>
            <a:pPr marL="0" indent="0">
              <a:buNone/>
            </a:pPr>
            <a:endParaRPr lang="en-US" dirty="0"/>
          </a:p>
          <a:p>
            <a:endParaRPr lang="en-US" dirty="0"/>
          </a:p>
        </p:txBody>
      </p:sp>
      <p:pic>
        <p:nvPicPr>
          <p:cNvPr id="4" name="Picture 2" descr="http://www.map-of-spain.co.uk/maps-of-spain/galicia/01-Galicia-road-pol.gif">
            <a:hlinkClick r:id="rId2"/>
          </p:cNvPr>
          <p:cNvPicPr>
            <a:picLocks noChangeAspect="1" noChangeArrowheads="1"/>
          </p:cNvPicPr>
          <p:nvPr/>
        </p:nvPicPr>
        <p:blipFill>
          <a:blip r:embed="rId3" cstate="print"/>
          <a:srcRect/>
          <a:stretch>
            <a:fillRect/>
          </a:stretch>
        </p:blipFill>
        <p:spPr bwMode="auto">
          <a:xfrm>
            <a:off x="4724400" y="1295400"/>
            <a:ext cx="4214251" cy="4000421"/>
          </a:xfrm>
          <a:prstGeom prst="rect">
            <a:avLst/>
          </a:prstGeom>
          <a:noFill/>
        </p:spPr>
      </p:pic>
    </p:spTree>
    <p:extLst>
      <p:ext uri="{BB962C8B-B14F-4D97-AF65-F5344CB8AC3E}">
        <p14:creationId xmlns:p14="http://schemas.microsoft.com/office/powerpoint/2010/main" val="35796558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misty countryside of galicia spa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849" y="3352800"/>
            <a:ext cx="4740981" cy="31623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costa da mort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533400"/>
            <a:ext cx="4054805"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galician ;landscap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549" y="152400"/>
            <a:ext cx="4587583" cy="304800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Image result for galician ;landscap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2525" y="3567725"/>
            <a:ext cx="4095750" cy="2732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06157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Galician temperament</a:t>
            </a:r>
          </a:p>
        </p:txBody>
      </p:sp>
      <p:sp>
        <p:nvSpPr>
          <p:cNvPr id="3" name="Content Placeholder 2"/>
          <p:cNvSpPr>
            <a:spLocks noGrp="1"/>
          </p:cNvSpPr>
          <p:nvPr>
            <p:ph idx="1"/>
          </p:nvPr>
        </p:nvSpPr>
        <p:spPr/>
        <p:txBody>
          <a:bodyPr>
            <a:normAutofit fontScale="55000" lnSpcReduction="20000"/>
          </a:bodyPr>
          <a:lstStyle/>
          <a:p>
            <a:r>
              <a:rPr lang="en-US" dirty="0"/>
              <a:t>Galicia is a mountainous land of ever-present rain and mists and lush greenery. The mood associated with the area is one of </a:t>
            </a:r>
            <a:r>
              <a:rPr lang="en-US" dirty="0">
                <a:solidFill>
                  <a:srgbClr val="FF0000"/>
                </a:solidFill>
              </a:rPr>
              <a:t>Celtic dreaminess, melancholy, and belief in the supernatural.</a:t>
            </a:r>
            <a:r>
              <a:rPr lang="en-US" dirty="0"/>
              <a:t> </a:t>
            </a:r>
          </a:p>
          <a:p>
            <a:endParaRPr lang="en-US" dirty="0"/>
          </a:p>
          <a:p>
            <a:r>
              <a:rPr lang="en-US" dirty="0"/>
              <a:t>There is a special term</a:t>
            </a:r>
            <a:r>
              <a:rPr lang="en-US" dirty="0">
                <a:solidFill>
                  <a:srgbClr val="FF0000"/>
                </a:solidFill>
              </a:rPr>
              <a:t>— </a:t>
            </a:r>
            <a:r>
              <a:rPr lang="en-US" i="1" dirty="0" err="1">
                <a:solidFill>
                  <a:srgbClr val="FF0000"/>
                </a:solidFill>
              </a:rPr>
              <a:t>morriña</a:t>
            </a:r>
            <a:r>
              <a:rPr lang="en-US" i="1" dirty="0">
                <a:solidFill>
                  <a:srgbClr val="FF0000"/>
                </a:solidFill>
              </a:rPr>
              <a:t>— </a:t>
            </a:r>
            <a:r>
              <a:rPr lang="en-US" dirty="0">
                <a:solidFill>
                  <a:srgbClr val="FF0000"/>
                </a:solidFill>
              </a:rPr>
              <a:t>associated with the nostalgia that the many Galician emigrants have felt for their distant homeland</a:t>
            </a:r>
            <a:r>
              <a:rPr lang="en-US" dirty="0"/>
              <a:t>. </a:t>
            </a:r>
          </a:p>
          <a:p>
            <a:endParaRPr lang="en-US" dirty="0"/>
          </a:p>
          <a:p>
            <a:r>
              <a:rPr lang="en-US" dirty="0" err="1"/>
              <a:t>Galicians</a:t>
            </a:r>
            <a:r>
              <a:rPr lang="en-US" dirty="0"/>
              <a:t> are felt to be reticent, stubborn, private, dark. They are not very talkative, don’t warm easily to strangers, and seldom answer questions directly.</a:t>
            </a:r>
          </a:p>
          <a:p>
            <a:pPr marL="0" indent="0">
              <a:buNone/>
            </a:pPr>
            <a:endParaRPr lang="en-US" dirty="0"/>
          </a:p>
          <a:p>
            <a:r>
              <a:rPr lang="en-US" dirty="0" err="1"/>
              <a:t>Galicians</a:t>
            </a:r>
            <a:r>
              <a:rPr lang="en-US" dirty="0"/>
              <a:t> are fond of describing the four main towns of their region with the following saying: </a:t>
            </a:r>
          </a:p>
          <a:p>
            <a:pPr marL="0" indent="0">
              <a:buNone/>
            </a:pPr>
            <a:r>
              <a:rPr lang="en-US" i="1" dirty="0" err="1"/>
              <a:t>Coruña</a:t>
            </a:r>
            <a:r>
              <a:rPr lang="en-US" i="1" dirty="0"/>
              <a:t> se </a:t>
            </a:r>
            <a:r>
              <a:rPr lang="en-US" i="1" dirty="0" err="1"/>
              <a:t>divierte</a:t>
            </a:r>
            <a:r>
              <a:rPr lang="en-US" i="1" dirty="0"/>
              <a:t>, </a:t>
            </a:r>
            <a:r>
              <a:rPr lang="en-US" i="1" dirty="0" err="1"/>
              <a:t>Pontevedra</a:t>
            </a:r>
            <a:r>
              <a:rPr lang="en-US" i="1" dirty="0"/>
              <a:t> </a:t>
            </a:r>
            <a:r>
              <a:rPr lang="en-US" i="1" dirty="0" err="1"/>
              <a:t>duerme</a:t>
            </a:r>
            <a:r>
              <a:rPr lang="en-US" i="1" dirty="0"/>
              <a:t>, Vigo </a:t>
            </a:r>
            <a:r>
              <a:rPr lang="en-US" i="1" dirty="0" err="1"/>
              <a:t>trabaja</a:t>
            </a:r>
            <a:r>
              <a:rPr lang="en-US" i="1" dirty="0"/>
              <a:t>, Santiago </a:t>
            </a:r>
            <a:r>
              <a:rPr lang="en-US" i="1" dirty="0" err="1"/>
              <a:t>reza</a:t>
            </a:r>
            <a:r>
              <a:rPr lang="en-US" i="1" dirty="0"/>
              <a:t> </a:t>
            </a:r>
          </a:p>
          <a:p>
            <a:pPr marL="0" indent="0">
              <a:buNone/>
            </a:pPr>
            <a:r>
              <a:rPr lang="en-US" dirty="0"/>
              <a:t>(</a:t>
            </a:r>
            <a:r>
              <a:rPr lang="en-US" dirty="0" err="1"/>
              <a:t>Coruña</a:t>
            </a:r>
            <a:r>
              <a:rPr lang="en-US" dirty="0"/>
              <a:t> has fun, </a:t>
            </a:r>
            <a:r>
              <a:rPr lang="en-US" dirty="0" err="1"/>
              <a:t>Pontevedra</a:t>
            </a:r>
            <a:r>
              <a:rPr lang="en-US" dirty="0"/>
              <a:t> sleeps, Vigo works, and Santiago prays). </a:t>
            </a:r>
            <a:br>
              <a:rPr lang="en-US" dirty="0"/>
            </a:br>
            <a:br>
              <a:rPr lang="en-US" dirty="0"/>
            </a:br>
            <a:endParaRPr lang="en-US" dirty="0"/>
          </a:p>
        </p:txBody>
      </p:sp>
    </p:spTree>
    <p:extLst>
      <p:ext uri="{BB962C8B-B14F-4D97-AF65-F5344CB8AC3E}">
        <p14:creationId xmlns:p14="http://schemas.microsoft.com/office/powerpoint/2010/main" val="22941950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La </a:t>
            </a:r>
            <a:r>
              <a:rPr lang="en-US" dirty="0" err="1"/>
              <a:t>historia</a:t>
            </a:r>
            <a:r>
              <a:rPr lang="en-US" dirty="0"/>
              <a:t> </a:t>
            </a:r>
            <a:r>
              <a:rPr lang="en-US" dirty="0" err="1"/>
              <a:t>gallega</a:t>
            </a:r>
            <a:r>
              <a:rPr lang="en-US" dirty="0"/>
              <a:t>: </a:t>
            </a:r>
            <a:br>
              <a:rPr lang="en-US" dirty="0"/>
            </a:br>
            <a:r>
              <a:rPr lang="en-US" dirty="0"/>
              <a:t>Here come the Celts</a:t>
            </a:r>
          </a:p>
        </p:txBody>
      </p:sp>
      <p:sp>
        <p:nvSpPr>
          <p:cNvPr id="3" name="Content Placeholder 2"/>
          <p:cNvSpPr>
            <a:spLocks noGrp="1"/>
          </p:cNvSpPr>
          <p:nvPr>
            <p:ph idx="1"/>
          </p:nvPr>
        </p:nvSpPr>
        <p:spPr>
          <a:xfrm>
            <a:off x="457200" y="1600200"/>
            <a:ext cx="8229600" cy="4800600"/>
          </a:xfrm>
        </p:spPr>
        <p:txBody>
          <a:bodyPr>
            <a:normAutofit fontScale="92500" lnSpcReduction="10000"/>
          </a:bodyPr>
          <a:lstStyle/>
          <a:p>
            <a:r>
              <a:rPr lang="en-US" dirty="0"/>
              <a:t>The </a:t>
            </a:r>
            <a:r>
              <a:rPr lang="en-US" dirty="0">
                <a:solidFill>
                  <a:srgbClr val="FF0000"/>
                </a:solidFill>
              </a:rPr>
              <a:t>Iberians migrated to Spain in the third millennium </a:t>
            </a:r>
            <a:r>
              <a:rPr lang="en-US" dirty="0" err="1">
                <a:solidFill>
                  <a:srgbClr val="FF0000"/>
                </a:solidFill>
              </a:rPr>
              <a:t>b.c.</a:t>
            </a:r>
            <a:r>
              <a:rPr lang="en-US" dirty="0">
                <a:solidFill>
                  <a:srgbClr val="FF0000"/>
                </a:solidFill>
              </a:rPr>
              <a:t>, </a:t>
            </a:r>
            <a:r>
              <a:rPr lang="en-US" dirty="0"/>
              <a:t>probably from the eastern Mediterranean, likely encountering the Basques in the peninsula. They lived in small tribal groups, isolated from one another by geography, and each with a distinct regional and political identity. </a:t>
            </a:r>
          </a:p>
          <a:p>
            <a:r>
              <a:rPr lang="en-US" dirty="0"/>
              <a:t>The </a:t>
            </a:r>
            <a:r>
              <a:rPr lang="en-US" dirty="0">
                <a:solidFill>
                  <a:srgbClr val="FF0000"/>
                </a:solidFill>
              </a:rPr>
              <a:t>Celts migrated into Spain, in two waves, the first traditionally placed around 900 BC and the second around 700-600 BC</a:t>
            </a:r>
            <a:r>
              <a:rPr lang="en-US" dirty="0"/>
              <a:t>.  Their cultural influence ultimately triumphed. </a:t>
            </a:r>
          </a:p>
          <a:p>
            <a:r>
              <a:rPr lang="en-US" dirty="0">
                <a:hlinkClick r:id="rId2"/>
              </a:rPr>
              <a:t>http://resourcesforhistory.com/map.htm</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0" y="304800"/>
            <a:ext cx="1295400" cy="12954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038600" cy="1173162"/>
          </a:xfrm>
        </p:spPr>
        <p:txBody>
          <a:bodyPr>
            <a:normAutofit fontScale="90000"/>
          </a:bodyPr>
          <a:lstStyle/>
          <a:p>
            <a:r>
              <a:rPr lang="en-US" dirty="0"/>
              <a:t>Galicia: the 7</a:t>
            </a:r>
            <a:r>
              <a:rPr lang="en-US" baseline="30000" dirty="0"/>
              <a:t>th</a:t>
            </a:r>
            <a:r>
              <a:rPr lang="en-US" dirty="0"/>
              <a:t> Celtic Nation</a:t>
            </a:r>
          </a:p>
        </p:txBody>
      </p:sp>
      <p:sp>
        <p:nvSpPr>
          <p:cNvPr id="3" name="Content Placeholder 2"/>
          <p:cNvSpPr>
            <a:spLocks noGrp="1"/>
          </p:cNvSpPr>
          <p:nvPr>
            <p:ph idx="1"/>
          </p:nvPr>
        </p:nvSpPr>
        <p:spPr>
          <a:xfrm>
            <a:off x="609600" y="1752600"/>
            <a:ext cx="5715000" cy="4525963"/>
          </a:xfrm>
        </p:spPr>
        <p:txBody>
          <a:bodyPr>
            <a:normAutofit fontScale="77500" lnSpcReduction="20000"/>
          </a:bodyPr>
          <a:lstStyle/>
          <a:p>
            <a:pPr marL="0" indent="0">
              <a:buNone/>
            </a:pPr>
            <a:r>
              <a:rPr lang="en-US" dirty="0"/>
              <a:t>*The Celts were pastoral by nature.</a:t>
            </a:r>
          </a:p>
          <a:p>
            <a:pPr marL="0" indent="0">
              <a:buNone/>
            </a:pPr>
            <a:r>
              <a:rPr lang="en-US" dirty="0"/>
              <a:t> *Archaeological digs and reconstruction show that the Celts built their villages (</a:t>
            </a:r>
            <a:r>
              <a:rPr lang="en-US" dirty="0" err="1"/>
              <a:t>castros</a:t>
            </a:r>
            <a:r>
              <a:rPr lang="en-US" dirty="0"/>
              <a:t>) on hills for strategic defense, and that the houses were circular with low stone walls and conical, thatched roofs of straw and broom; there were probably no windows.  </a:t>
            </a:r>
          </a:p>
          <a:p>
            <a:pPr marL="0" indent="0">
              <a:buNone/>
            </a:pPr>
            <a:r>
              <a:rPr lang="en-US" dirty="0"/>
              <a:t>*The buildings –arranged somewhat haphazardly– housed both family and animals. These are common features of Celtic style in the six other Celtic lands. </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5643" y="105569"/>
            <a:ext cx="2848357" cy="274320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8567"/>
          <a:stretch/>
        </p:blipFill>
        <p:spPr>
          <a:xfrm>
            <a:off x="6188392" y="3515519"/>
            <a:ext cx="2612708" cy="2143125"/>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34144"/>
            <a:ext cx="1033248" cy="1990725"/>
          </a:xfrm>
          <a:prstGeom prst="rect">
            <a:avLst/>
          </a:prstGeom>
        </p:spPr>
      </p:pic>
      <p:sp>
        <p:nvSpPr>
          <p:cNvPr id="10" name="Rectangle 9"/>
          <p:cNvSpPr/>
          <p:nvPr/>
        </p:nvSpPr>
        <p:spPr>
          <a:xfrm>
            <a:off x="7895868" y="231338"/>
            <a:ext cx="1371600" cy="2585323"/>
          </a:xfrm>
          <a:prstGeom prst="rect">
            <a:avLst/>
          </a:prstGeom>
        </p:spPr>
        <p:txBody>
          <a:bodyPr wrap="square">
            <a:spAutoFit/>
          </a:bodyPr>
          <a:lstStyle/>
          <a:p>
            <a:r>
              <a:rPr lang="en-US" dirty="0"/>
              <a:t>The six Celtic nations </a:t>
            </a:r>
            <a:r>
              <a:rPr lang="en-US" dirty="0">
                <a:solidFill>
                  <a:srgbClr val="000000"/>
                </a:solidFill>
              </a:rPr>
              <a:t> </a:t>
            </a:r>
            <a:r>
              <a:rPr lang="en-US" dirty="0"/>
              <a:t> </a:t>
            </a:r>
          </a:p>
          <a:p>
            <a:r>
              <a:rPr lang="en-US" dirty="0">
                <a:hlinkClick r:id="rId6" tooltip="Scotland"/>
              </a:rPr>
              <a:t>Scotland</a:t>
            </a:r>
            <a:endParaRPr lang="en-US" dirty="0"/>
          </a:p>
          <a:p>
            <a:r>
              <a:rPr lang="en-US" dirty="0">
                <a:solidFill>
                  <a:srgbClr val="000000"/>
                </a:solidFill>
              </a:rPr>
              <a:t> </a:t>
            </a:r>
            <a:r>
              <a:rPr lang="en-US" dirty="0"/>
              <a:t> </a:t>
            </a:r>
            <a:r>
              <a:rPr lang="en-US" dirty="0">
                <a:hlinkClick r:id="rId7" tooltip="Ireland"/>
              </a:rPr>
              <a:t>Ireland</a:t>
            </a:r>
            <a:endParaRPr lang="en-US" dirty="0"/>
          </a:p>
          <a:p>
            <a:r>
              <a:rPr lang="en-US" dirty="0">
                <a:solidFill>
                  <a:srgbClr val="000000"/>
                </a:solidFill>
              </a:rPr>
              <a:t> </a:t>
            </a:r>
            <a:r>
              <a:rPr lang="en-US" dirty="0"/>
              <a:t> </a:t>
            </a:r>
            <a:r>
              <a:rPr lang="en-US" dirty="0">
                <a:hlinkClick r:id="rId8" tooltip="Isle of Man"/>
              </a:rPr>
              <a:t>Isle of Man</a:t>
            </a:r>
            <a:endParaRPr lang="en-US" dirty="0"/>
          </a:p>
          <a:p>
            <a:r>
              <a:rPr lang="en-US" dirty="0">
                <a:solidFill>
                  <a:srgbClr val="000000"/>
                </a:solidFill>
              </a:rPr>
              <a:t> </a:t>
            </a:r>
            <a:r>
              <a:rPr lang="en-US" dirty="0"/>
              <a:t> </a:t>
            </a:r>
            <a:r>
              <a:rPr lang="en-US" dirty="0">
                <a:hlinkClick r:id="rId9" tooltip="Wales"/>
              </a:rPr>
              <a:t>Wales</a:t>
            </a:r>
            <a:endParaRPr lang="en-US" dirty="0"/>
          </a:p>
          <a:p>
            <a:r>
              <a:rPr lang="en-US" dirty="0">
                <a:solidFill>
                  <a:srgbClr val="000000"/>
                </a:solidFill>
              </a:rPr>
              <a:t> </a:t>
            </a:r>
            <a:r>
              <a:rPr lang="en-US" dirty="0"/>
              <a:t> </a:t>
            </a:r>
            <a:r>
              <a:rPr lang="en-US" dirty="0">
                <a:hlinkClick r:id="rId10" tooltip="Cornwall"/>
              </a:rPr>
              <a:t>Cornwall</a:t>
            </a:r>
            <a:endParaRPr lang="en-US" dirty="0"/>
          </a:p>
          <a:p>
            <a:r>
              <a:rPr lang="en-US" dirty="0">
                <a:solidFill>
                  <a:srgbClr val="000000"/>
                </a:solidFill>
              </a:rPr>
              <a:t> </a:t>
            </a:r>
            <a:r>
              <a:rPr lang="en-US" dirty="0"/>
              <a:t> </a:t>
            </a:r>
            <a:r>
              <a:rPr lang="en-US" dirty="0">
                <a:hlinkClick r:id="rId11" tooltip="Brittany"/>
              </a:rPr>
              <a:t>Brittany</a:t>
            </a:r>
            <a:endParaRPr lang="en-US" dirty="0">
              <a:effectLst/>
            </a:endParaRPr>
          </a:p>
        </p:txBody>
      </p:sp>
    </p:spTree>
    <p:extLst>
      <p:ext uri="{BB962C8B-B14F-4D97-AF65-F5344CB8AC3E}">
        <p14:creationId xmlns:p14="http://schemas.microsoft.com/office/powerpoint/2010/main" val="17036966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br>
              <a:rPr lang="en-US" dirty="0"/>
            </a:br>
            <a:r>
              <a:rPr lang="en-US" dirty="0"/>
              <a:t>Galician Castro </a:t>
            </a:r>
            <a:r>
              <a:rPr lang="en-US" sz="2200" dirty="0"/>
              <a:t>(Santa </a:t>
            </a:r>
            <a:r>
              <a:rPr lang="en-US" sz="2200" dirty="0" err="1"/>
              <a:t>Trega</a:t>
            </a:r>
            <a:r>
              <a:rPr lang="en-US" sz="2200" dirty="0"/>
              <a:t>)</a:t>
            </a:r>
            <a:br>
              <a:rPr lang="en-US" dirty="0"/>
            </a:b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1981200"/>
            <a:ext cx="4594412" cy="3124200"/>
          </a:xfr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5199" r="2975" b="6639"/>
          <a:stretch/>
        </p:blipFill>
        <p:spPr>
          <a:xfrm>
            <a:off x="4953000" y="1092770"/>
            <a:ext cx="4038600" cy="27432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10200" y="3952618"/>
            <a:ext cx="2895600" cy="2905382"/>
          </a:xfrm>
          <a:prstGeom prst="rect">
            <a:avLst/>
          </a:prstGeom>
        </p:spPr>
      </p:pic>
      <p:sp>
        <p:nvSpPr>
          <p:cNvPr id="7" name="TextBox 6"/>
          <p:cNvSpPr txBox="1"/>
          <p:nvPr/>
        </p:nvSpPr>
        <p:spPr>
          <a:xfrm>
            <a:off x="457200" y="5486400"/>
            <a:ext cx="4114800" cy="523220"/>
          </a:xfrm>
          <a:prstGeom prst="rect">
            <a:avLst/>
          </a:prstGeom>
          <a:noFill/>
        </p:spPr>
        <p:txBody>
          <a:bodyPr wrap="square" rtlCol="0">
            <a:spAutoFit/>
          </a:bodyPr>
          <a:lstStyle/>
          <a:p>
            <a:r>
              <a:rPr lang="en-US" sz="1400" dirty="0">
                <a:hlinkClick r:id="rId5"/>
              </a:rPr>
              <a:t>https://www.youtube.com/watch?v=1m0SMiAGCZ8</a:t>
            </a:r>
            <a:endParaRPr lang="en-US" sz="1400" dirty="0"/>
          </a:p>
          <a:p>
            <a:endParaRPr lang="en-US" sz="1400" dirty="0"/>
          </a:p>
        </p:txBody>
      </p:sp>
    </p:spTree>
    <p:extLst>
      <p:ext uri="{BB962C8B-B14F-4D97-AF65-F5344CB8AC3E}">
        <p14:creationId xmlns:p14="http://schemas.microsoft.com/office/powerpoint/2010/main" val="27913004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381000"/>
          </a:xfrm>
        </p:spPr>
        <p:txBody>
          <a:bodyPr>
            <a:normAutofit fontScale="90000"/>
          </a:bodyPr>
          <a:lstStyle/>
          <a:p>
            <a:br>
              <a:rPr lang="en-US" dirty="0"/>
            </a:br>
            <a:r>
              <a:rPr lang="en-US" dirty="0"/>
              <a:t>Unofficial symbol of Galicia: </a:t>
            </a:r>
            <a:r>
              <a:rPr lang="en-US" dirty="0" err="1"/>
              <a:t>hórreo</a:t>
            </a:r>
            <a:br>
              <a:rPr lang="en-US" dirty="0"/>
            </a:br>
            <a:endParaRPr lang="en-US" dirty="0"/>
          </a:p>
        </p:txBody>
      </p:sp>
      <p:sp>
        <p:nvSpPr>
          <p:cNvPr id="3" name="Content Placeholder 2"/>
          <p:cNvSpPr>
            <a:spLocks noGrp="1"/>
          </p:cNvSpPr>
          <p:nvPr>
            <p:ph idx="1"/>
          </p:nvPr>
        </p:nvSpPr>
        <p:spPr>
          <a:xfrm>
            <a:off x="457200" y="1219200"/>
            <a:ext cx="8001000" cy="1752599"/>
          </a:xfrm>
        </p:spPr>
        <p:txBody>
          <a:bodyPr>
            <a:normAutofit fontScale="92500" lnSpcReduction="20000"/>
          </a:bodyPr>
          <a:lstStyle/>
          <a:p>
            <a:r>
              <a:rPr lang="en-US" dirty="0"/>
              <a:t>The </a:t>
            </a:r>
            <a:r>
              <a:rPr lang="en-US" dirty="0" err="1"/>
              <a:t>hórreo</a:t>
            </a:r>
            <a:r>
              <a:rPr lang="en-US" dirty="0"/>
              <a:t>: old stone or wood granaries that were used to store cereals and animal feed.</a:t>
            </a:r>
          </a:p>
          <a:p>
            <a:r>
              <a:rPr lang="en-US" dirty="0"/>
              <a:t> Although very few are still in service, they have become an unofficial symbol of Galicia.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3200399"/>
            <a:ext cx="5825067" cy="3276600"/>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31667" r="14167"/>
          <a:stretch/>
        </p:blipFill>
        <p:spPr>
          <a:xfrm>
            <a:off x="6400800" y="3209924"/>
            <a:ext cx="2499500" cy="3267075"/>
          </a:xfrm>
          <a:prstGeom prst="rect">
            <a:avLst/>
          </a:prstGeom>
        </p:spPr>
      </p:pic>
    </p:spTree>
    <p:extLst>
      <p:ext uri="{BB962C8B-B14F-4D97-AF65-F5344CB8AC3E}">
        <p14:creationId xmlns:p14="http://schemas.microsoft.com/office/powerpoint/2010/main" val="7140863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Celtic heritage</a:t>
            </a:r>
          </a:p>
        </p:txBody>
      </p:sp>
      <p:sp>
        <p:nvSpPr>
          <p:cNvPr id="3" name="Content Placeholder 2"/>
          <p:cNvSpPr>
            <a:spLocks noGrp="1"/>
          </p:cNvSpPr>
          <p:nvPr>
            <p:ph idx="1"/>
          </p:nvPr>
        </p:nvSpPr>
        <p:spPr>
          <a:xfrm>
            <a:off x="2438400" y="1468876"/>
            <a:ext cx="4114800" cy="4931924"/>
          </a:xfrm>
        </p:spPr>
        <p:txBody>
          <a:bodyPr>
            <a:normAutofit/>
          </a:bodyPr>
          <a:lstStyle/>
          <a:p>
            <a:pPr marL="0" indent="0">
              <a:buNone/>
            </a:pPr>
            <a:r>
              <a:rPr lang="en-US" dirty="0"/>
              <a:t>*Many </a:t>
            </a:r>
            <a:r>
              <a:rPr lang="en-US" dirty="0" err="1"/>
              <a:t>Galicians</a:t>
            </a:r>
            <a:r>
              <a:rPr lang="en-US" dirty="0"/>
              <a:t> are fair-skinned </a:t>
            </a:r>
          </a:p>
          <a:p>
            <a:pPr marL="0" indent="0">
              <a:buNone/>
            </a:pPr>
            <a:r>
              <a:rPr lang="en-US" dirty="0"/>
              <a:t>*The green, mist-laden, hilly countryside is reminiscent of Ireland or Scotland.  </a:t>
            </a:r>
          </a:p>
          <a:p>
            <a:pPr marL="0" indent="0">
              <a:buNone/>
            </a:pPr>
            <a:r>
              <a:rPr lang="en-US" dirty="0"/>
              <a:t>*Bagpipes –</a:t>
            </a:r>
            <a:r>
              <a:rPr lang="en-US" i="1" dirty="0" err="1"/>
              <a:t>gaitas</a:t>
            </a:r>
            <a:r>
              <a:rPr lang="en-US" dirty="0"/>
              <a:t>, are Galicia’s native instrument.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91300" y="3918388"/>
            <a:ext cx="2416715" cy="2590800"/>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25834" r="25833"/>
          <a:stretch/>
        </p:blipFill>
        <p:spPr>
          <a:xfrm>
            <a:off x="304800" y="4114800"/>
            <a:ext cx="2057400" cy="239438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2438400" cy="18288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29400" y="-11112"/>
            <a:ext cx="2514600" cy="1885950"/>
          </a:xfrm>
          <a:prstGeom prst="rect">
            <a:avLst/>
          </a:prstGeom>
        </p:spPr>
      </p:pic>
    </p:spTree>
    <p:extLst>
      <p:ext uri="{BB962C8B-B14F-4D97-AF65-F5344CB8AC3E}">
        <p14:creationId xmlns:p14="http://schemas.microsoft.com/office/powerpoint/2010/main" val="5930506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257800" cy="639762"/>
          </a:xfrm>
        </p:spPr>
        <p:txBody>
          <a:bodyPr>
            <a:normAutofit fontScale="90000"/>
          </a:bodyPr>
          <a:lstStyle/>
          <a:p>
            <a:r>
              <a:rPr lang="en-US" dirty="0"/>
              <a:t>Celtic magic</a:t>
            </a:r>
          </a:p>
        </p:txBody>
      </p:sp>
      <p:sp>
        <p:nvSpPr>
          <p:cNvPr id="3" name="Content Placeholder 2"/>
          <p:cNvSpPr>
            <a:spLocks noGrp="1"/>
          </p:cNvSpPr>
          <p:nvPr>
            <p:ph idx="1"/>
          </p:nvPr>
        </p:nvSpPr>
        <p:spPr>
          <a:xfrm>
            <a:off x="457200" y="914400"/>
            <a:ext cx="5257800" cy="5791200"/>
          </a:xfrm>
        </p:spPr>
        <p:txBody>
          <a:bodyPr>
            <a:noAutofit/>
          </a:bodyPr>
          <a:lstStyle/>
          <a:p>
            <a:r>
              <a:rPr lang="en-US" sz="2400" dirty="0"/>
              <a:t>Celtic lore is full of magic and mystery, with a strong bond to nature. </a:t>
            </a:r>
          </a:p>
          <a:p>
            <a:r>
              <a:rPr lang="en-US" sz="2400" dirty="0"/>
              <a:t>Like other European Celtic tribes, those of Spain revered the sun and the moon, and attached great significance to forests, rivers, wells, and mountains. </a:t>
            </a:r>
          </a:p>
          <a:p>
            <a:r>
              <a:rPr lang="en-US" sz="2400" dirty="0"/>
              <a:t>The oak tree was particularly venerated, and worship was carried out in natural sites or clearings rather than temples.  </a:t>
            </a:r>
          </a:p>
          <a:p>
            <a:r>
              <a:rPr lang="en-US" sz="2400" dirty="0"/>
              <a:t>Many still believe in the power of witches and druids, in the transmigration of souls and in animals with special powers. </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1667" r="15000"/>
          <a:stretch/>
        </p:blipFill>
        <p:spPr>
          <a:xfrm>
            <a:off x="5867400" y="533400"/>
            <a:ext cx="3101340" cy="5638800"/>
          </a:xfrm>
          <a:prstGeom prst="rect">
            <a:avLst/>
          </a:prstGeom>
        </p:spPr>
      </p:pic>
    </p:spTree>
    <p:extLst>
      <p:ext uri="{BB962C8B-B14F-4D97-AF65-F5344CB8AC3E}">
        <p14:creationId xmlns:p14="http://schemas.microsoft.com/office/powerpoint/2010/main" val="40101832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b="8550"/>
          <a:stretch/>
        </p:blipFill>
        <p:spPr>
          <a:xfrm>
            <a:off x="2638425" y="719002"/>
            <a:ext cx="4067175" cy="2786198"/>
          </a:xfrm>
          <a:prstGeom prst="rect">
            <a:avLst/>
          </a:prstGeom>
        </p:spPr>
      </p:pic>
      <p:sp>
        <p:nvSpPr>
          <p:cNvPr id="2" name="Title 1"/>
          <p:cNvSpPr>
            <a:spLocks noGrp="1"/>
          </p:cNvSpPr>
          <p:nvPr>
            <p:ph type="title"/>
          </p:nvPr>
        </p:nvSpPr>
        <p:spPr>
          <a:xfrm>
            <a:off x="2722349" y="246324"/>
            <a:ext cx="4007642" cy="624681"/>
          </a:xfrm>
        </p:spPr>
        <p:txBody>
          <a:bodyPr>
            <a:normAutofit fontScale="90000"/>
          </a:bodyPr>
          <a:lstStyle/>
          <a:p>
            <a:r>
              <a:rPr lang="en-US" dirty="0" err="1"/>
              <a:t>Queimada</a:t>
            </a:r>
            <a:r>
              <a:rPr lang="en-US" dirty="0"/>
              <a:t> Ceremony</a:t>
            </a:r>
          </a:p>
        </p:txBody>
      </p:sp>
      <p:sp>
        <p:nvSpPr>
          <p:cNvPr id="3" name="Content Placeholder 2"/>
          <p:cNvSpPr>
            <a:spLocks noGrp="1"/>
          </p:cNvSpPr>
          <p:nvPr>
            <p:ph idx="1"/>
          </p:nvPr>
        </p:nvSpPr>
        <p:spPr>
          <a:xfrm>
            <a:off x="457200" y="3665537"/>
            <a:ext cx="8229600" cy="2887663"/>
          </a:xfrm>
        </p:spPr>
        <p:txBody>
          <a:bodyPr>
            <a:normAutofit fontScale="85000" lnSpcReduction="20000"/>
          </a:bodyPr>
          <a:lstStyle/>
          <a:p>
            <a:r>
              <a:rPr lang="en-US" dirty="0"/>
              <a:t>In a large, glazed, earthenware bowl, </a:t>
            </a:r>
            <a:r>
              <a:rPr lang="en-US" dirty="0">
                <a:solidFill>
                  <a:srgbClr val="FF0000"/>
                </a:solidFill>
              </a:rPr>
              <a:t>aguardiente liquor is pre-heated before adding sugar, orange and lemon peel and coffee beans. </a:t>
            </a:r>
            <a:r>
              <a:rPr lang="en-US" dirty="0"/>
              <a:t>The mix is then set aflame and slowly stirred with a large spoon. </a:t>
            </a:r>
          </a:p>
          <a:p>
            <a:r>
              <a:rPr lang="en-US" dirty="0">
                <a:solidFill>
                  <a:srgbClr val="FF0000"/>
                </a:solidFill>
              </a:rPr>
              <a:t>The flames are at last allowed to rise as a protective spell is chanted</a:t>
            </a:r>
            <a:r>
              <a:rPr lang="en-US" dirty="0"/>
              <a:t>, invoking spirits and demons, and preferably spoken by a Galician </a:t>
            </a:r>
            <a:r>
              <a:rPr lang="en-US" dirty="0" err="1"/>
              <a:t>meiga</a:t>
            </a:r>
            <a:r>
              <a:rPr lang="en-US" dirty="0"/>
              <a:t>, or good witch, before the potion is shared out among those present. </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54381" y="76200"/>
            <a:ext cx="2313419" cy="2838450"/>
          </a:xfrm>
          <a:prstGeom prst="rect">
            <a:avLst/>
          </a:prstGeom>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12499" r="27838" b="10656"/>
          <a:stretch/>
        </p:blipFill>
        <p:spPr>
          <a:xfrm>
            <a:off x="28575" y="0"/>
            <a:ext cx="2669384" cy="2667000"/>
          </a:xfrm>
          <a:prstGeom prst="rect">
            <a:avLst/>
          </a:prstGeom>
        </p:spPr>
      </p:pic>
    </p:spTree>
    <p:extLst>
      <p:ext uri="{BB962C8B-B14F-4D97-AF65-F5344CB8AC3E}">
        <p14:creationId xmlns:p14="http://schemas.microsoft.com/office/powerpoint/2010/main" val="27627752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Queimada</a:t>
            </a:r>
            <a:r>
              <a:rPr lang="en-US" dirty="0"/>
              <a:t> ceremony</a:t>
            </a:r>
          </a:p>
        </p:txBody>
      </p:sp>
      <p:sp>
        <p:nvSpPr>
          <p:cNvPr id="3" name="Content Placeholder 2"/>
          <p:cNvSpPr>
            <a:spLocks noGrp="1"/>
          </p:cNvSpPr>
          <p:nvPr>
            <p:ph idx="1"/>
          </p:nvPr>
        </p:nvSpPr>
        <p:spPr>
          <a:xfrm>
            <a:off x="457200" y="1600200"/>
            <a:ext cx="8229600" cy="4953000"/>
          </a:xfrm>
        </p:spPr>
        <p:txBody>
          <a:bodyPr>
            <a:normAutofit lnSpcReduction="10000"/>
          </a:bodyPr>
          <a:lstStyle/>
          <a:p>
            <a:pPr marL="0" indent="0">
              <a:buNone/>
            </a:pPr>
            <a:r>
              <a:rPr lang="en-US" dirty="0"/>
              <a:t>The </a:t>
            </a:r>
            <a:r>
              <a:rPr lang="en-US" dirty="0" err="1"/>
              <a:t>queimada</a:t>
            </a:r>
            <a:r>
              <a:rPr lang="en-US" dirty="0"/>
              <a:t> is said to resonate with all three of the main civilizations that have made their stamp on Galicia: </a:t>
            </a:r>
          </a:p>
          <a:p>
            <a:r>
              <a:rPr lang="en-US" dirty="0"/>
              <a:t>the poetic element of spell harks back to the Celts</a:t>
            </a:r>
          </a:p>
          <a:p>
            <a:r>
              <a:rPr lang="en-US" dirty="0"/>
              <a:t>the penchant for flaming concoctions reminiscent of the Romans and Germanic tribes</a:t>
            </a:r>
          </a:p>
          <a:p>
            <a:r>
              <a:rPr lang="en-US" dirty="0"/>
              <a:t>while the aguardiente liquor was an invention of the Arabs </a:t>
            </a:r>
          </a:p>
        </p:txBody>
      </p:sp>
    </p:spTree>
    <p:extLst>
      <p:ext uri="{BB962C8B-B14F-4D97-AF65-F5344CB8AC3E}">
        <p14:creationId xmlns:p14="http://schemas.microsoft.com/office/powerpoint/2010/main" val="37665568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609600"/>
            <a:ext cx="7772400" cy="1828799"/>
          </a:xfrm>
        </p:spPr>
        <p:txBody>
          <a:bodyPr>
            <a:normAutofit fontScale="90000"/>
          </a:bodyPr>
          <a:lstStyle/>
          <a:p>
            <a:r>
              <a:rPr lang="en-US" i="1" dirty="0"/>
              <a:t>Death on a Galician Shore, 2011</a:t>
            </a:r>
            <a:br>
              <a:rPr lang="en-US" i="1" dirty="0"/>
            </a:br>
            <a:r>
              <a:rPr lang="en-US" i="1" dirty="0"/>
              <a:t>(La Playa de </a:t>
            </a:r>
            <a:r>
              <a:rPr lang="en-US" i="1" dirty="0" err="1"/>
              <a:t>los</a:t>
            </a:r>
            <a:r>
              <a:rPr lang="en-US" i="1" dirty="0"/>
              <a:t> </a:t>
            </a:r>
            <a:r>
              <a:rPr lang="en-US" i="1" dirty="0" err="1"/>
              <a:t>Ahogados</a:t>
            </a:r>
            <a:r>
              <a:rPr lang="en-US" i="1" dirty="0"/>
              <a:t>, 2009)</a:t>
            </a:r>
            <a:br>
              <a:rPr lang="en-US" dirty="0"/>
            </a:br>
            <a:endParaRPr lang="en-US" dirty="0"/>
          </a:p>
        </p:txBody>
      </p:sp>
      <p:sp>
        <p:nvSpPr>
          <p:cNvPr id="3" name="Subtitle 2"/>
          <p:cNvSpPr>
            <a:spLocks noGrp="1"/>
          </p:cNvSpPr>
          <p:nvPr>
            <p:ph type="subTitle" idx="1"/>
          </p:nvPr>
        </p:nvSpPr>
        <p:spPr>
          <a:xfrm>
            <a:off x="1143000" y="5715000"/>
            <a:ext cx="6400800" cy="838200"/>
          </a:xfrm>
        </p:spPr>
        <p:txBody>
          <a:bodyPr/>
          <a:lstStyle/>
          <a:p>
            <a:r>
              <a:rPr lang="en-US" dirty="0"/>
              <a:t>Domingo </a:t>
            </a:r>
            <a:r>
              <a:rPr lang="en-US" dirty="0" err="1"/>
              <a:t>Villar</a:t>
            </a:r>
            <a:endParaRPr lang="en-US" dirty="0"/>
          </a:p>
        </p:txBody>
      </p:sp>
      <p:pic>
        <p:nvPicPr>
          <p:cNvPr id="5122" name="Picture 2" descr="https://images-na.ssl-images-amazon.com/images/I/51kBaCsK-6L._SX314_BO1,204,203,200_.jpg"/>
          <p:cNvPicPr>
            <a:picLocks noChangeAspect="1" noChangeArrowheads="1"/>
          </p:cNvPicPr>
          <p:nvPr/>
        </p:nvPicPr>
        <p:blipFill>
          <a:blip r:embed="rId2" cstate="print"/>
          <a:srcRect/>
          <a:stretch>
            <a:fillRect/>
          </a:stretch>
        </p:blipFill>
        <p:spPr bwMode="auto">
          <a:xfrm>
            <a:off x="967552" y="2133600"/>
            <a:ext cx="2309048" cy="3646250"/>
          </a:xfrm>
          <a:prstGeom prst="rect">
            <a:avLst/>
          </a:prstGeom>
          <a:noFill/>
        </p:spPr>
      </p:pic>
      <p:pic>
        <p:nvPicPr>
          <p:cNvPr id="7170" name="Picture 2" descr="La playa de los ahogados (Nuevos Tiempos) (Spanish Edi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2133599"/>
            <a:ext cx="2508621" cy="36462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Superstitions</a:t>
            </a:r>
          </a:p>
        </p:txBody>
      </p:sp>
      <p:sp>
        <p:nvSpPr>
          <p:cNvPr id="3" name="Content Placeholder 2"/>
          <p:cNvSpPr>
            <a:spLocks noGrp="1"/>
          </p:cNvSpPr>
          <p:nvPr>
            <p:ph idx="1"/>
          </p:nvPr>
        </p:nvSpPr>
        <p:spPr/>
        <p:txBody>
          <a:bodyPr>
            <a:normAutofit fontScale="92500" lnSpcReduction="20000"/>
          </a:bodyPr>
          <a:lstStyle/>
          <a:p>
            <a:r>
              <a:rPr lang="en-US" dirty="0">
                <a:solidFill>
                  <a:srgbClr val="FF0000"/>
                </a:solidFill>
              </a:rPr>
              <a:t>(1) La Santa </a:t>
            </a:r>
            <a:r>
              <a:rPr lang="en-US" dirty="0" err="1">
                <a:solidFill>
                  <a:srgbClr val="FF0000"/>
                </a:solidFill>
              </a:rPr>
              <a:t>Compaña</a:t>
            </a:r>
            <a:r>
              <a:rPr lang="en-US" dirty="0"/>
              <a:t>: On dark, rainy nights in Galicia, these witches often offer candles to help light the way, converting you into a soul doomed to wander the Galician countryside for all eternity. </a:t>
            </a:r>
          </a:p>
          <a:p>
            <a:r>
              <a:rPr lang="en-US" dirty="0"/>
              <a:t>(2) A </a:t>
            </a:r>
            <a:r>
              <a:rPr lang="en-US" i="1" dirty="0"/>
              <a:t>Santa </a:t>
            </a:r>
            <a:r>
              <a:rPr lang="en-US" i="1" dirty="0" err="1"/>
              <a:t>Compaña</a:t>
            </a:r>
            <a:r>
              <a:rPr lang="en-US" dirty="0"/>
              <a:t> is a long line of dead people who walk through the forests of Galicia at night. People say if you see this line of people, you will follow them for all of Eternity. If you don't want to follow them for all of eternity, you should stay at home when the moon is full.</a:t>
            </a:r>
          </a:p>
        </p:txBody>
      </p:sp>
    </p:spTree>
    <p:extLst>
      <p:ext uri="{BB962C8B-B14F-4D97-AF65-F5344CB8AC3E}">
        <p14:creationId xmlns:p14="http://schemas.microsoft.com/office/powerpoint/2010/main" val="7313373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48526" y="5621906"/>
            <a:ext cx="1428749" cy="995362"/>
          </a:xfrm>
          <a:prstGeom prst="rect">
            <a:avLst/>
          </a:prstGeom>
        </p:spPr>
      </p:pic>
      <p:sp>
        <p:nvSpPr>
          <p:cNvPr id="2" name="Title 1"/>
          <p:cNvSpPr>
            <a:spLocks noGrp="1"/>
          </p:cNvSpPr>
          <p:nvPr>
            <p:ph type="title"/>
          </p:nvPr>
        </p:nvSpPr>
        <p:spPr/>
        <p:txBody>
          <a:bodyPr/>
          <a:lstStyle/>
          <a:p>
            <a:r>
              <a:rPr lang="en-US" dirty="0"/>
              <a:t>Supernatural Beliefs</a:t>
            </a:r>
          </a:p>
        </p:txBody>
      </p:sp>
      <p:sp>
        <p:nvSpPr>
          <p:cNvPr id="3" name="Content Placeholder 2"/>
          <p:cNvSpPr>
            <a:spLocks noGrp="1"/>
          </p:cNvSpPr>
          <p:nvPr>
            <p:ph idx="1"/>
          </p:nvPr>
        </p:nvSpPr>
        <p:spPr>
          <a:xfrm>
            <a:off x="447675" y="1981200"/>
            <a:ext cx="8229600" cy="4525963"/>
          </a:xfrm>
        </p:spPr>
        <p:txBody>
          <a:bodyPr>
            <a:normAutofit fontScale="70000" lnSpcReduction="20000"/>
          </a:bodyPr>
          <a:lstStyle/>
          <a:p>
            <a:r>
              <a:rPr lang="en-US" dirty="0"/>
              <a:t>The beliefs of most </a:t>
            </a:r>
            <a:r>
              <a:rPr lang="en-US" dirty="0" err="1"/>
              <a:t>Galicians</a:t>
            </a:r>
            <a:r>
              <a:rPr lang="en-US" dirty="0"/>
              <a:t> are infused with a vigorous strain of supernaturalism. </a:t>
            </a:r>
          </a:p>
          <a:p>
            <a:r>
              <a:rPr lang="en-US" dirty="0"/>
              <a:t>Ceremonies connected with these beliefs are frequently celebrated simultaneously with traditional Catholic ceremonies. </a:t>
            </a:r>
          </a:p>
          <a:p>
            <a:r>
              <a:rPr lang="en-US" dirty="0" err="1"/>
              <a:t>Figa</a:t>
            </a:r>
            <a:r>
              <a:rPr lang="en-US" dirty="0"/>
              <a:t> amulets, scapulars, and objects to ward off the evil eye are often sold close to the church where a religious rite is being celebrated. </a:t>
            </a:r>
          </a:p>
          <a:p>
            <a:r>
              <a:rPr lang="en-US" dirty="0"/>
              <a:t>Various types of people are commonly believed to have supernatural powers: </a:t>
            </a:r>
            <a:r>
              <a:rPr lang="en-US" i="1" dirty="0" err="1"/>
              <a:t>meigas</a:t>
            </a:r>
            <a:r>
              <a:rPr lang="en-US" dirty="0"/>
              <a:t> (who provide love and curing potions), </a:t>
            </a:r>
            <a:r>
              <a:rPr lang="en-US" i="1" dirty="0" err="1"/>
              <a:t>barajeras</a:t>
            </a:r>
            <a:r>
              <a:rPr lang="en-US" dirty="0"/>
              <a:t> (who cast out evil and foretell the future), and </a:t>
            </a:r>
            <a:r>
              <a:rPr lang="en-US" i="1" dirty="0" err="1"/>
              <a:t>brujas</a:t>
            </a:r>
            <a:r>
              <a:rPr lang="en-US" dirty="0"/>
              <a:t> (who are believed to cause harm). </a:t>
            </a:r>
          </a:p>
          <a:p>
            <a:r>
              <a:rPr lang="en-US" dirty="0"/>
              <a:t>A common saying is </a:t>
            </a:r>
            <a:r>
              <a:rPr lang="en-US" i="1" dirty="0" err="1"/>
              <a:t>Eu</a:t>
            </a:r>
            <a:r>
              <a:rPr lang="en-US" i="1" dirty="0"/>
              <a:t> non </a:t>
            </a:r>
            <a:r>
              <a:rPr lang="en-US" i="1" dirty="0" err="1"/>
              <a:t>creo</a:t>
            </a:r>
            <a:r>
              <a:rPr lang="en-US" i="1" dirty="0"/>
              <a:t> </a:t>
            </a:r>
            <a:r>
              <a:rPr lang="en-US" i="1" dirty="0" err="1"/>
              <a:t>nas</a:t>
            </a:r>
            <a:r>
              <a:rPr lang="en-US" i="1" dirty="0"/>
              <a:t> </a:t>
            </a:r>
            <a:r>
              <a:rPr lang="en-US" i="1" dirty="0" err="1"/>
              <a:t>bruxas</a:t>
            </a:r>
            <a:r>
              <a:rPr lang="en-US" i="1" dirty="0"/>
              <a:t>, ¡</a:t>
            </a:r>
            <a:r>
              <a:rPr lang="en-US" i="1" dirty="0" err="1"/>
              <a:t>pero</a:t>
            </a:r>
            <a:r>
              <a:rPr lang="en-US" i="1" dirty="0"/>
              <a:t> </a:t>
            </a:r>
            <a:r>
              <a:rPr lang="en-US" i="1" dirty="0" err="1"/>
              <a:t>habel</a:t>
            </a:r>
            <a:r>
              <a:rPr lang="en-US" i="1" dirty="0"/>
              <a:t>-as </a:t>
            </a:r>
            <a:r>
              <a:rPr lang="en-US" i="1" dirty="0" err="1"/>
              <a:t>hainas</a:t>
            </a:r>
            <a:r>
              <a:rPr lang="en-US" i="1" dirty="0"/>
              <a:t>!,</a:t>
            </a:r>
            <a:r>
              <a:rPr lang="en-US" dirty="0"/>
              <a:t> or "I don't believe in </a:t>
            </a:r>
            <a:r>
              <a:rPr lang="en-US" dirty="0" err="1"/>
              <a:t>brujas</a:t>
            </a:r>
            <a:r>
              <a:rPr lang="en-US" dirty="0"/>
              <a:t>, but they exist!"</a:t>
            </a:r>
          </a:p>
        </p:txBody>
      </p:sp>
      <p:pic>
        <p:nvPicPr>
          <p:cNvPr id="4" name="Picture 3" descr="Andrew Joynes, Medieval Ghost Stories: An Anthology of Miracles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32090"/>
            <a:ext cx="1457325" cy="1839005"/>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28000" t="24208" r="22000" b="30000"/>
          <a:stretch/>
        </p:blipFill>
        <p:spPr>
          <a:xfrm>
            <a:off x="128528" y="5583806"/>
            <a:ext cx="704909" cy="1162050"/>
          </a:xfrm>
          <a:prstGeom prst="rect">
            <a:avLst/>
          </a:prstGeom>
        </p:spPr>
      </p:pic>
    </p:spTree>
    <p:extLst>
      <p:ext uri="{BB962C8B-B14F-4D97-AF65-F5344CB8AC3E}">
        <p14:creationId xmlns:p14="http://schemas.microsoft.com/office/powerpoint/2010/main" val="2961968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path" presetSubtype="0" accel="50000" decel="50000" fill="hold" nodeType="clickEffect">
                                  <p:stCondLst>
                                    <p:cond delay="0"/>
                                  </p:stCondLst>
                                  <p:childTnLst>
                                    <p:animMotion origin="layout" path="M -8.33333E-7 2.59259E-6 L 0.40556 2.59259E-6 C 0.58785 2.59259E-6 0.81198 0.19467 0.81198 0.35278 L 0.81198 0.70578 " pathEditMode="relative" rAng="0" ptsTypes="AAAA">
                                      <p:cBhvr>
                                        <p:cTn id="6" dur="2000" fill="hold"/>
                                        <p:tgtEl>
                                          <p:spTgt spid="4"/>
                                        </p:tgtEl>
                                        <p:attrNameLst>
                                          <p:attrName>ppt_x</p:attrName>
                                          <p:attrName>ppt_y</p:attrName>
                                        </p:attrNameLst>
                                      </p:cBhvr>
                                      <p:rCtr x="40590" y="3527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Superstitions: </a:t>
            </a:r>
            <a:r>
              <a:rPr lang="en-US" dirty="0" err="1"/>
              <a:t>Figa</a:t>
            </a:r>
            <a:endParaRPr lang="en-US" dirty="0"/>
          </a:p>
        </p:txBody>
      </p:sp>
      <p:sp>
        <p:nvSpPr>
          <p:cNvPr id="3" name="Content Placeholder 2"/>
          <p:cNvSpPr>
            <a:spLocks noGrp="1"/>
          </p:cNvSpPr>
          <p:nvPr>
            <p:ph idx="1"/>
          </p:nvPr>
        </p:nvSpPr>
        <p:spPr>
          <a:xfrm>
            <a:off x="457200" y="2133600"/>
            <a:ext cx="8229600" cy="3992563"/>
          </a:xfrm>
        </p:spPr>
        <p:txBody>
          <a:bodyPr>
            <a:normAutofit fontScale="85000" lnSpcReduction="20000"/>
          </a:bodyPr>
          <a:lstStyle/>
          <a:p>
            <a:r>
              <a:rPr lang="en-US" dirty="0"/>
              <a:t>Examples of the </a:t>
            </a:r>
            <a:r>
              <a:rPr lang="en-US" i="1" dirty="0" err="1"/>
              <a:t>figa</a:t>
            </a:r>
            <a:r>
              <a:rPr lang="en-US" dirty="0"/>
              <a:t> (</a:t>
            </a:r>
            <a:r>
              <a:rPr lang="en-US" i="1" dirty="0" err="1"/>
              <a:t>mano</a:t>
            </a:r>
            <a:r>
              <a:rPr lang="en-US" i="1" dirty="0"/>
              <a:t> fico</a:t>
            </a:r>
            <a:r>
              <a:rPr lang="en-US" dirty="0"/>
              <a:t>) have been found dating from the Roman era, and it was also used by the Etruscans.</a:t>
            </a:r>
          </a:p>
          <a:p>
            <a:r>
              <a:rPr lang="en-US" dirty="0"/>
              <a:t> Whether made as a gesture or worn as an amulet, the </a:t>
            </a:r>
            <a:r>
              <a:rPr lang="en-US" i="1" dirty="0" err="1"/>
              <a:t>figa</a:t>
            </a:r>
            <a:r>
              <a:rPr lang="en-US" dirty="0"/>
              <a:t> is used for magical protection against the evil eye. </a:t>
            </a:r>
          </a:p>
          <a:p>
            <a:r>
              <a:rPr lang="en-US" dirty="0"/>
              <a:t>The </a:t>
            </a:r>
            <a:r>
              <a:rPr lang="en-US" i="1" dirty="0" err="1"/>
              <a:t>figa</a:t>
            </a:r>
            <a:r>
              <a:rPr lang="en-US" dirty="0"/>
              <a:t> was originally brought to Spain and the Iberian peninsula by the Romans, and remained in common use until relatively recently. </a:t>
            </a:r>
          </a:p>
          <a:p>
            <a:r>
              <a:rPr lang="en-US" dirty="0"/>
              <a:t>Most </a:t>
            </a:r>
            <a:r>
              <a:rPr lang="en-US" i="1" dirty="0" err="1"/>
              <a:t>figa</a:t>
            </a:r>
            <a:r>
              <a:rPr lang="en-US" dirty="0"/>
              <a:t> charms were generally small and simple and carved from a variety of materials. Jet </a:t>
            </a:r>
            <a:r>
              <a:rPr lang="en-US" i="1" dirty="0"/>
              <a:t>(</a:t>
            </a:r>
            <a:r>
              <a:rPr lang="en-US" i="1" dirty="0" err="1"/>
              <a:t>azabache</a:t>
            </a:r>
            <a:r>
              <a:rPr lang="en-US" i="1" dirty="0"/>
              <a:t>) </a:t>
            </a:r>
            <a:r>
              <a:rPr lang="en-US" dirty="0"/>
              <a:t>was the most common material to use in Galicia.</a:t>
            </a:r>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200" y="43934"/>
            <a:ext cx="1162050" cy="1604408"/>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43934"/>
            <a:ext cx="1571625" cy="1952625"/>
          </a:xfrm>
          <a:prstGeom prst="rect">
            <a:avLst/>
          </a:prstGeom>
        </p:spPr>
      </p:pic>
    </p:spTree>
    <p:extLst>
      <p:ext uri="{BB962C8B-B14F-4D97-AF65-F5344CB8AC3E}">
        <p14:creationId xmlns:p14="http://schemas.microsoft.com/office/powerpoint/2010/main" val="9112529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Superstitions: Spitting</a:t>
            </a:r>
          </a:p>
        </p:txBody>
      </p:sp>
      <p:sp>
        <p:nvSpPr>
          <p:cNvPr id="3" name="Content Placeholder 2"/>
          <p:cNvSpPr>
            <a:spLocks noGrp="1"/>
          </p:cNvSpPr>
          <p:nvPr>
            <p:ph idx="1"/>
          </p:nvPr>
        </p:nvSpPr>
        <p:spPr/>
        <p:txBody>
          <a:bodyPr>
            <a:normAutofit fontScale="85000" lnSpcReduction="20000"/>
          </a:bodyPr>
          <a:lstStyle/>
          <a:p>
            <a:r>
              <a:rPr lang="en-US" dirty="0"/>
              <a:t>Almost universally, if people feel that a person with evil intent has put the evil eye on them, they must spit immediately to protect themselves from the curse. </a:t>
            </a:r>
          </a:p>
          <a:p>
            <a:r>
              <a:rPr lang="en-US" dirty="0"/>
              <a:t>Whenever individuals sense that a spell of witchcraft or sorcery has been directed toward them, they must spit over their left shoulder. </a:t>
            </a:r>
          </a:p>
          <a:p>
            <a:r>
              <a:rPr lang="en-US" dirty="0"/>
              <a:t>If one should awaken from a frightening nightmare, one must spit over the left shoulder three times to be certain that it doesn't come true. </a:t>
            </a:r>
          </a:p>
          <a:p>
            <a:r>
              <a:rPr lang="en-US" dirty="0"/>
              <a:t>Even if one should encounter Satan himself, the Prince of Darkness can be made to disappear if one spits between his horns.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152559"/>
            <a:ext cx="1623060" cy="1356360"/>
          </a:xfrm>
          <a:prstGeom prst="rect">
            <a:avLst/>
          </a:prstGeom>
        </p:spPr>
      </p:pic>
    </p:spTree>
    <p:extLst>
      <p:ext uri="{BB962C8B-B14F-4D97-AF65-F5344CB8AC3E}">
        <p14:creationId xmlns:p14="http://schemas.microsoft.com/office/powerpoint/2010/main" val="1344299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La </a:t>
            </a:r>
            <a:r>
              <a:rPr lang="en-US" dirty="0" err="1"/>
              <a:t>historia</a:t>
            </a:r>
            <a:r>
              <a:rPr lang="en-US" dirty="0"/>
              <a:t> </a:t>
            </a:r>
            <a:r>
              <a:rPr lang="en-US" dirty="0" err="1"/>
              <a:t>gallega</a:t>
            </a:r>
            <a:r>
              <a:rPr lang="en-US" dirty="0"/>
              <a:t>: </a:t>
            </a:r>
            <a:br>
              <a:rPr lang="en-US" dirty="0"/>
            </a:br>
            <a:r>
              <a:rPr lang="en-US" dirty="0"/>
              <a:t>here come the Romans</a:t>
            </a:r>
          </a:p>
        </p:txBody>
      </p:sp>
      <p:sp>
        <p:nvSpPr>
          <p:cNvPr id="3" name="Content Placeholder 2"/>
          <p:cNvSpPr>
            <a:spLocks noGrp="1"/>
          </p:cNvSpPr>
          <p:nvPr>
            <p:ph idx="1"/>
          </p:nvPr>
        </p:nvSpPr>
        <p:spPr>
          <a:xfrm>
            <a:off x="457200" y="1600200"/>
            <a:ext cx="8229600" cy="4800600"/>
          </a:xfrm>
        </p:spPr>
        <p:txBody>
          <a:bodyPr>
            <a:normAutofit fontScale="85000" lnSpcReduction="10000"/>
          </a:bodyPr>
          <a:lstStyle/>
          <a:p>
            <a:r>
              <a:rPr lang="en-US" dirty="0"/>
              <a:t>Augustus </a:t>
            </a:r>
            <a:r>
              <a:rPr lang="en-US" dirty="0" err="1"/>
              <a:t>romanized</a:t>
            </a:r>
            <a:r>
              <a:rPr lang="en-US" dirty="0"/>
              <a:t> the Iberians in 19 </a:t>
            </a:r>
            <a:r>
              <a:rPr lang="en-US" dirty="0" err="1"/>
              <a:t>b.c.</a:t>
            </a:r>
            <a:r>
              <a:rPr lang="en-US" dirty="0"/>
              <a:t>, cutting up the peninsula into a series of provinces. </a:t>
            </a:r>
          </a:p>
          <a:p>
            <a:r>
              <a:rPr lang="en-US" dirty="0"/>
              <a:t>The </a:t>
            </a:r>
            <a:r>
              <a:rPr lang="en-US" dirty="0">
                <a:solidFill>
                  <a:srgbClr val="FF0000"/>
                </a:solidFill>
              </a:rPr>
              <a:t>city of Lugo </a:t>
            </a:r>
            <a:r>
              <a:rPr lang="en-US" dirty="0"/>
              <a:t>lays claim to be Galicia's oldest and most historic provincial capital. Its documented history dates back to </a:t>
            </a:r>
            <a:r>
              <a:rPr lang="en-US" dirty="0">
                <a:solidFill>
                  <a:srgbClr val="FF0000"/>
                </a:solidFill>
              </a:rPr>
              <a:t>14 BC </a:t>
            </a:r>
            <a:r>
              <a:rPr lang="en-US" dirty="0"/>
              <a:t>and it was originally called "</a:t>
            </a:r>
            <a:r>
              <a:rPr lang="en-US" dirty="0" err="1"/>
              <a:t>Lucus</a:t>
            </a:r>
            <a:r>
              <a:rPr lang="en-US" dirty="0"/>
              <a:t> </a:t>
            </a:r>
            <a:r>
              <a:rPr lang="en-US" dirty="0" err="1"/>
              <a:t>Augusti</a:t>
            </a:r>
            <a:r>
              <a:rPr lang="en-US" dirty="0"/>
              <a:t>". </a:t>
            </a:r>
          </a:p>
          <a:p>
            <a:r>
              <a:rPr lang="en-US" dirty="0"/>
              <a:t>Lugo's </a:t>
            </a:r>
            <a:r>
              <a:rPr lang="en-US" dirty="0">
                <a:solidFill>
                  <a:srgbClr val="FF0000"/>
                </a:solidFill>
              </a:rPr>
              <a:t>still intact Roman wall was built in the late third century (about 260 AD)</a:t>
            </a:r>
            <a:r>
              <a:rPr lang="en-US" dirty="0"/>
              <a:t> and remains structurally complete today. This results in Lugo having an old town enclosed within the walls and a newer town lying just outside them. You can walk a-top the full length of the wall. </a:t>
            </a:r>
          </a:p>
        </p:txBody>
      </p:sp>
    </p:spTree>
    <p:extLst>
      <p:ext uri="{BB962C8B-B14F-4D97-AF65-F5344CB8AC3E}">
        <p14:creationId xmlns:p14="http://schemas.microsoft.com/office/powerpoint/2010/main" val="36630754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157513"/>
            <a:ext cx="8229600" cy="715962"/>
          </a:xfrm>
        </p:spPr>
        <p:txBody>
          <a:bodyPr>
            <a:normAutofit fontScale="90000"/>
          </a:bodyPr>
          <a:lstStyle/>
          <a:p>
            <a:r>
              <a:rPr lang="en-US" dirty="0"/>
              <a:t>The Roman walls of Lugo</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 y="995713"/>
            <a:ext cx="3573948" cy="2631725"/>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2999" y="995712"/>
            <a:ext cx="3508967" cy="263172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225" y="3962400"/>
            <a:ext cx="4122295" cy="2514600"/>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r="15522"/>
          <a:stretch/>
        </p:blipFill>
        <p:spPr>
          <a:xfrm>
            <a:off x="5105400" y="3810000"/>
            <a:ext cx="3228384" cy="2866165"/>
          </a:xfrm>
          <a:prstGeom prst="rect">
            <a:avLst/>
          </a:prstGeom>
        </p:spPr>
      </p:pic>
    </p:spTree>
    <p:extLst>
      <p:ext uri="{BB962C8B-B14F-4D97-AF65-F5344CB8AC3E}">
        <p14:creationId xmlns:p14="http://schemas.microsoft.com/office/powerpoint/2010/main" val="36951727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Romans in A </a:t>
            </a:r>
            <a:r>
              <a:rPr lang="en-US" dirty="0" err="1"/>
              <a:t>Coruña</a:t>
            </a:r>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1051" r="16828"/>
          <a:stretch/>
        </p:blipFill>
        <p:spPr>
          <a:xfrm>
            <a:off x="6019800" y="1244739"/>
            <a:ext cx="2286000" cy="4267200"/>
          </a:xfrm>
        </p:spPr>
      </p:pic>
      <p:sp>
        <p:nvSpPr>
          <p:cNvPr id="5" name="Rectangle 4"/>
          <p:cNvSpPr/>
          <p:nvPr/>
        </p:nvSpPr>
        <p:spPr>
          <a:xfrm>
            <a:off x="381000" y="1417638"/>
            <a:ext cx="5181600" cy="4401205"/>
          </a:xfrm>
          <a:prstGeom prst="rect">
            <a:avLst/>
          </a:prstGeom>
        </p:spPr>
        <p:txBody>
          <a:bodyPr wrap="square">
            <a:spAutoFit/>
          </a:bodyPr>
          <a:lstStyle/>
          <a:p>
            <a:r>
              <a:rPr lang="en-US" sz="2000" dirty="0"/>
              <a:t>The </a:t>
            </a:r>
            <a:r>
              <a:rPr lang="en-US" sz="2000" b="1" dirty="0"/>
              <a:t>Torre de </a:t>
            </a:r>
            <a:r>
              <a:rPr lang="en-US" sz="2000" b="1" dirty="0" err="1"/>
              <a:t>Hércules</a:t>
            </a:r>
            <a:r>
              <a:rPr lang="en-US" sz="2000" b="1" dirty="0"/>
              <a:t> </a:t>
            </a:r>
            <a:r>
              <a:rPr lang="en-US" sz="2000" dirty="0"/>
              <a:t>is an ancient Roman lighthouse on a peninsula near A </a:t>
            </a:r>
            <a:r>
              <a:rPr lang="en-US" sz="2000" dirty="0" err="1"/>
              <a:t>Coruña</a:t>
            </a:r>
            <a:r>
              <a:rPr lang="en-US" sz="2000" dirty="0"/>
              <a:t>. </a:t>
            </a:r>
          </a:p>
          <a:p>
            <a:endParaRPr lang="en-US" sz="2000" dirty="0"/>
          </a:p>
          <a:p>
            <a:r>
              <a:rPr lang="en-US" sz="2000" dirty="0"/>
              <a:t>Until the 20th century, the tower itself was known as the </a:t>
            </a:r>
            <a:r>
              <a:rPr lang="en-US" sz="2000" i="1" dirty="0" err="1"/>
              <a:t>Farum</a:t>
            </a:r>
            <a:r>
              <a:rPr lang="en-US" sz="2000" i="1" dirty="0"/>
              <a:t> </a:t>
            </a:r>
            <a:r>
              <a:rPr lang="en-US" sz="2000" i="1" dirty="0" err="1"/>
              <a:t>Brigantium</a:t>
            </a:r>
            <a:r>
              <a:rPr lang="en-US" sz="2000" dirty="0"/>
              <a:t>. It is thought that its construction was based on the lighthouse of Alexandria. </a:t>
            </a:r>
          </a:p>
          <a:p>
            <a:endParaRPr lang="en-US" sz="2000" dirty="0"/>
          </a:p>
          <a:p>
            <a:r>
              <a:rPr lang="en-US" sz="2000" dirty="0"/>
              <a:t>The structure </a:t>
            </a:r>
            <a:r>
              <a:rPr lang="en-US" sz="2000" dirty="0">
                <a:solidFill>
                  <a:srgbClr val="FF0000"/>
                </a:solidFill>
              </a:rPr>
              <a:t>is 55 </a:t>
            </a:r>
            <a:r>
              <a:rPr lang="en-US" sz="2000" dirty="0" err="1">
                <a:solidFill>
                  <a:srgbClr val="FF0000"/>
                </a:solidFill>
              </a:rPr>
              <a:t>metres</a:t>
            </a:r>
            <a:r>
              <a:rPr lang="en-US" sz="2000" dirty="0">
                <a:solidFill>
                  <a:srgbClr val="FF0000"/>
                </a:solidFill>
              </a:rPr>
              <a:t> (180 </a:t>
            </a:r>
            <a:r>
              <a:rPr lang="en-US" sz="2000" dirty="0" err="1">
                <a:solidFill>
                  <a:srgbClr val="FF0000"/>
                </a:solidFill>
              </a:rPr>
              <a:t>ft</a:t>
            </a:r>
            <a:r>
              <a:rPr lang="en-US" sz="2000" dirty="0">
                <a:solidFill>
                  <a:srgbClr val="FF0000"/>
                </a:solidFill>
              </a:rPr>
              <a:t>) tall </a:t>
            </a:r>
            <a:r>
              <a:rPr lang="en-US" sz="2000" dirty="0"/>
              <a:t>and overlooks the North Atlantic coast of Spain. The structure, </a:t>
            </a:r>
            <a:r>
              <a:rPr lang="en-US" sz="2000" dirty="0">
                <a:solidFill>
                  <a:srgbClr val="FF0000"/>
                </a:solidFill>
              </a:rPr>
              <a:t>almost 1900 years old </a:t>
            </a:r>
            <a:r>
              <a:rPr lang="en-US" sz="2000" dirty="0"/>
              <a:t>and renovated in 1791, is the </a:t>
            </a:r>
            <a:r>
              <a:rPr lang="en-US" sz="2000" dirty="0">
                <a:solidFill>
                  <a:srgbClr val="FF0000"/>
                </a:solidFill>
              </a:rPr>
              <a:t>oldest Roman lighthouse in use today</a:t>
            </a:r>
            <a:r>
              <a:rPr lang="en-US" sz="2000" dirty="0"/>
              <a:t>. It is the second tallest lighthouse in Spain, after the Faro de </a:t>
            </a:r>
            <a:r>
              <a:rPr lang="en-US" sz="2000" dirty="0" err="1"/>
              <a:t>Chipiona</a:t>
            </a:r>
            <a:r>
              <a:rPr lang="en-US" sz="2000" dirty="0"/>
              <a:t>.</a:t>
            </a:r>
            <a:endParaRPr lang="en-US" sz="2000" dirty="0">
              <a:effectLst/>
            </a:endParaRPr>
          </a:p>
        </p:txBody>
      </p:sp>
    </p:spTree>
    <p:extLst>
      <p:ext uri="{BB962C8B-B14F-4D97-AF65-F5344CB8AC3E}">
        <p14:creationId xmlns:p14="http://schemas.microsoft.com/office/powerpoint/2010/main" val="25038710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791200" cy="715962"/>
          </a:xfrm>
        </p:spPr>
        <p:txBody>
          <a:bodyPr>
            <a:normAutofit fontScale="90000"/>
          </a:bodyPr>
          <a:lstStyle/>
          <a:p>
            <a:r>
              <a:rPr lang="en-US" dirty="0"/>
              <a:t>Torre de </a:t>
            </a:r>
            <a:r>
              <a:rPr lang="en-US" dirty="0" err="1"/>
              <a:t>Hércules</a:t>
            </a:r>
            <a:r>
              <a:rPr lang="en-US" dirty="0"/>
              <a:t>: Myths</a:t>
            </a:r>
          </a:p>
        </p:txBody>
      </p:sp>
      <p:sp>
        <p:nvSpPr>
          <p:cNvPr id="3" name="Content Placeholder 2"/>
          <p:cNvSpPr>
            <a:spLocks noGrp="1"/>
          </p:cNvSpPr>
          <p:nvPr>
            <p:ph idx="1"/>
          </p:nvPr>
        </p:nvSpPr>
        <p:spPr>
          <a:xfrm>
            <a:off x="457200" y="1219200"/>
            <a:ext cx="5943600" cy="4906963"/>
          </a:xfrm>
        </p:spPr>
        <p:txBody>
          <a:bodyPr>
            <a:normAutofit fontScale="32500" lnSpcReduction="20000"/>
          </a:bodyPr>
          <a:lstStyle/>
          <a:p>
            <a:r>
              <a:rPr lang="en-US" sz="5500" dirty="0"/>
              <a:t>According to a myth that blends Celtic and Greco-Roman elements, the hero Hercules slew the giant tyrant </a:t>
            </a:r>
            <a:r>
              <a:rPr lang="en-US" sz="5500" dirty="0" err="1"/>
              <a:t>Geryon</a:t>
            </a:r>
            <a:r>
              <a:rPr lang="en-US" sz="5500" dirty="0"/>
              <a:t> after three days and three nights of continuous battle. Hercules then—in a Celtic gesture— buried the head of </a:t>
            </a:r>
            <a:r>
              <a:rPr lang="en-US" sz="5500" dirty="0" err="1"/>
              <a:t>Geryon</a:t>
            </a:r>
            <a:r>
              <a:rPr lang="en-US" sz="5500" dirty="0"/>
              <a:t> with his weapons and ordered that a city be built on the site. The lighthouse atop a skull and crossbones, representing the buried head of Hercules’ slain enemy, appears in the coat-of-arms of the city of Corunna.</a:t>
            </a:r>
          </a:p>
          <a:p>
            <a:endParaRPr lang="en-US" sz="5500" dirty="0"/>
          </a:p>
          <a:p>
            <a:endParaRPr lang="en-US" sz="5500" dirty="0"/>
          </a:p>
          <a:p>
            <a:r>
              <a:rPr lang="en-US" sz="5500" dirty="0"/>
              <a:t>Another legend embodied in the 11th-century Irish compilation </a:t>
            </a:r>
            <a:r>
              <a:rPr lang="en-US" sz="5500" i="1" dirty="0" err="1"/>
              <a:t>Lebor</a:t>
            </a:r>
            <a:r>
              <a:rPr lang="en-US" sz="5500" i="1" dirty="0"/>
              <a:t> </a:t>
            </a:r>
            <a:r>
              <a:rPr lang="en-US" sz="5500" i="1" dirty="0" err="1"/>
              <a:t>Gabála</a:t>
            </a:r>
            <a:r>
              <a:rPr lang="en-US" sz="5500" i="1" dirty="0"/>
              <a:t> </a:t>
            </a:r>
            <a:r>
              <a:rPr lang="en-US" sz="5500" i="1" dirty="0" err="1"/>
              <a:t>Érenn</a:t>
            </a:r>
            <a:r>
              <a:rPr lang="en-US" sz="5500" dirty="0"/>
              <a:t>— the "Book of Invasions"— King </a:t>
            </a:r>
            <a:r>
              <a:rPr lang="en-US" sz="5500" dirty="0" err="1"/>
              <a:t>Breogán</a:t>
            </a:r>
            <a:r>
              <a:rPr lang="en-US" sz="5500" dirty="0"/>
              <a:t>, the founding father of the Galician Celtic nation, constructed a massive tower of such a grand height that his sons could see a distant green shore from its top. The glimpse of that distant green land lured them to sail north to Ireland. According to the legend, </a:t>
            </a:r>
            <a:r>
              <a:rPr lang="en-US" sz="5500" dirty="0" err="1"/>
              <a:t>Breogán's</a:t>
            </a:r>
            <a:r>
              <a:rPr lang="en-US" sz="5500" dirty="0"/>
              <a:t> descendants stayed in Ireland and are the Celtic ancestors of the current Irish people. A colossal statue of </a:t>
            </a:r>
            <a:r>
              <a:rPr lang="en-US" sz="5500" dirty="0" err="1"/>
              <a:t>Breogán</a:t>
            </a:r>
            <a:r>
              <a:rPr lang="en-US" sz="5500" dirty="0"/>
              <a:t> has been erected near the Tower.</a:t>
            </a:r>
          </a:p>
          <a:p>
            <a:endParaRPr lang="en-US" dirty="0"/>
          </a:p>
        </p:txBody>
      </p:sp>
      <p:pic>
        <p:nvPicPr>
          <p:cNvPr id="5" name="Picture 4"/>
          <p:cNvPicPr>
            <a:picLocks noChangeAspect="1"/>
          </p:cNvPicPr>
          <p:nvPr/>
        </p:nvPicPr>
        <p:blipFill>
          <a:blip r:embed="rId2"/>
          <a:stretch>
            <a:fillRect/>
          </a:stretch>
        </p:blipFill>
        <p:spPr>
          <a:xfrm>
            <a:off x="6858000" y="457200"/>
            <a:ext cx="1447800" cy="2566555"/>
          </a:xfrm>
          <a:prstGeom prst="rect">
            <a:avLst/>
          </a:prstGeo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17949" t="7692" r="15384"/>
          <a:stretch/>
        </p:blipFill>
        <p:spPr>
          <a:xfrm>
            <a:off x="6257925" y="3644106"/>
            <a:ext cx="2806700" cy="2590800"/>
          </a:xfrm>
          <a:prstGeom prst="rect">
            <a:avLst/>
          </a:prstGeom>
        </p:spPr>
      </p:pic>
    </p:spTree>
    <p:extLst>
      <p:ext uri="{BB962C8B-B14F-4D97-AF65-F5344CB8AC3E}">
        <p14:creationId xmlns:p14="http://schemas.microsoft.com/office/powerpoint/2010/main" val="41439999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14800" cy="1554162"/>
          </a:xfrm>
        </p:spPr>
        <p:txBody>
          <a:bodyPr>
            <a:noAutofit/>
          </a:bodyPr>
          <a:lstStyle/>
          <a:p>
            <a:r>
              <a:rPr lang="en-US" sz="2800" dirty="0"/>
              <a:t>La </a:t>
            </a:r>
            <a:r>
              <a:rPr lang="en-US" sz="2800" dirty="0" err="1"/>
              <a:t>historia</a:t>
            </a:r>
            <a:r>
              <a:rPr lang="en-US" sz="2800" dirty="0"/>
              <a:t> </a:t>
            </a:r>
            <a:r>
              <a:rPr lang="en-US" sz="2800" dirty="0" err="1"/>
              <a:t>gallega</a:t>
            </a:r>
            <a:r>
              <a:rPr lang="en-US" sz="2800" dirty="0"/>
              <a:t>: here come the Moors </a:t>
            </a:r>
            <a:br>
              <a:rPr lang="en-US" sz="2800" dirty="0"/>
            </a:br>
            <a:r>
              <a:rPr lang="en-US" sz="2800" dirty="0"/>
              <a:t>&amp; the Reconquista</a:t>
            </a:r>
          </a:p>
        </p:txBody>
      </p:sp>
      <p:sp>
        <p:nvSpPr>
          <p:cNvPr id="3" name="Content Placeholder 2"/>
          <p:cNvSpPr>
            <a:spLocks noGrp="1"/>
          </p:cNvSpPr>
          <p:nvPr>
            <p:ph idx="1"/>
          </p:nvPr>
        </p:nvSpPr>
        <p:spPr>
          <a:xfrm>
            <a:off x="381000" y="2514600"/>
            <a:ext cx="8305800" cy="3886200"/>
          </a:xfrm>
        </p:spPr>
        <p:txBody>
          <a:bodyPr>
            <a:normAutofit fontScale="92500" lnSpcReduction="10000"/>
          </a:bodyPr>
          <a:lstStyle/>
          <a:p>
            <a:r>
              <a:rPr lang="en-US" dirty="0"/>
              <a:t>Galicia as a kingdom was founded by the Germanic Suevi in 409 after the Visigoths drove them into the peninsula. The Visigoths defeated the </a:t>
            </a:r>
            <a:r>
              <a:rPr lang="en-US" dirty="0" err="1"/>
              <a:t>Suevi</a:t>
            </a:r>
            <a:r>
              <a:rPr lang="en-US" dirty="0"/>
              <a:t> in 585. </a:t>
            </a:r>
          </a:p>
          <a:p>
            <a:r>
              <a:rPr lang="en-US" dirty="0"/>
              <a:t>Early in the eighth century armies from North Africa began their invasion of Spain, initiating the Moorish epoch, which lasted until 1492 when Ferdinand and Isabella triumphed over Boabdil at Granada.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00600" y="152400"/>
            <a:ext cx="3238678" cy="2159793"/>
          </a:xfrm>
          <a:prstGeom prst="rect">
            <a:avLst/>
          </a:prstGeom>
        </p:spPr>
      </p:pic>
    </p:spTree>
    <p:extLst>
      <p:ext uri="{BB962C8B-B14F-4D97-AF65-F5344CB8AC3E}">
        <p14:creationId xmlns:p14="http://schemas.microsoft.com/office/powerpoint/2010/main" val="8213705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www.jewishgen.org/sefardsig/im/map1.gif"/>
          <p:cNvPicPr>
            <a:picLocks noChangeAspect="1" noChangeArrowheads="1"/>
          </p:cNvPicPr>
          <p:nvPr/>
        </p:nvPicPr>
        <p:blipFill>
          <a:blip r:embed="rId2" cstate="print"/>
          <a:srcRect/>
          <a:stretch>
            <a:fillRect/>
          </a:stretch>
        </p:blipFill>
        <p:spPr bwMode="auto">
          <a:xfrm>
            <a:off x="1752600" y="1524000"/>
            <a:ext cx="5895975" cy="4314825"/>
          </a:xfrm>
          <a:prstGeom prst="rect">
            <a:avLst/>
          </a:prstGeom>
          <a:noFill/>
        </p:spPr>
      </p:pic>
      <p:sp>
        <p:nvSpPr>
          <p:cNvPr id="2" name="TextBox 1"/>
          <p:cNvSpPr txBox="1"/>
          <p:nvPr/>
        </p:nvSpPr>
        <p:spPr>
          <a:xfrm>
            <a:off x="2590800" y="914400"/>
            <a:ext cx="1524000" cy="369332"/>
          </a:xfrm>
          <a:prstGeom prst="rect">
            <a:avLst/>
          </a:prstGeom>
          <a:noFill/>
        </p:spPr>
        <p:txBody>
          <a:bodyPr wrap="square" rtlCol="0">
            <a:spAutoFit/>
          </a:bodyPr>
          <a:lstStyle/>
          <a:p>
            <a:r>
              <a:rPr lang="en-US" dirty="0"/>
              <a:t>940 AD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Bienvenidos</a:t>
            </a:r>
            <a:r>
              <a:rPr lang="en-US" dirty="0"/>
              <a:t> a Galicia</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5800" y="1600200"/>
            <a:ext cx="4036595" cy="4648200"/>
          </a:xfr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8800" y="1562100"/>
            <a:ext cx="2573203" cy="4724400"/>
          </a:xfrm>
          <a:prstGeom prst="rect">
            <a:avLst/>
          </a:prstGeom>
        </p:spPr>
      </p:pic>
    </p:spTree>
    <p:extLst>
      <p:ext uri="{BB962C8B-B14F-4D97-AF65-F5344CB8AC3E}">
        <p14:creationId xmlns:p14="http://schemas.microsoft.com/office/powerpoint/2010/main" val="20409641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www.jewishgen.org/sefardsig/im/map3.gif"/>
          <p:cNvPicPr>
            <a:picLocks noChangeAspect="1" noChangeArrowheads="1"/>
          </p:cNvPicPr>
          <p:nvPr/>
        </p:nvPicPr>
        <p:blipFill>
          <a:blip r:embed="rId2" cstate="print"/>
          <a:srcRect/>
          <a:stretch>
            <a:fillRect/>
          </a:stretch>
        </p:blipFill>
        <p:spPr bwMode="auto">
          <a:xfrm>
            <a:off x="1066800" y="1752600"/>
            <a:ext cx="5895975" cy="4314825"/>
          </a:xfrm>
          <a:prstGeom prst="rect">
            <a:avLst/>
          </a:prstGeom>
          <a:noFill/>
        </p:spPr>
      </p:pic>
      <p:sp>
        <p:nvSpPr>
          <p:cNvPr id="2" name="TextBox 1"/>
          <p:cNvSpPr txBox="1"/>
          <p:nvPr/>
        </p:nvSpPr>
        <p:spPr>
          <a:xfrm>
            <a:off x="2133600" y="990600"/>
            <a:ext cx="1143000" cy="369332"/>
          </a:xfrm>
          <a:prstGeom prst="rect">
            <a:avLst/>
          </a:prstGeom>
          <a:noFill/>
        </p:spPr>
        <p:txBody>
          <a:bodyPr wrap="square" rtlCol="0">
            <a:spAutoFit/>
          </a:bodyPr>
          <a:lstStyle/>
          <a:p>
            <a:r>
              <a:rPr lang="en-US" dirty="0"/>
              <a:t>1162 AD</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www.jewishgen.org/sefardsig/im/map2.gif"/>
          <p:cNvPicPr>
            <a:picLocks noChangeAspect="1" noChangeArrowheads="1"/>
          </p:cNvPicPr>
          <p:nvPr/>
        </p:nvPicPr>
        <p:blipFill>
          <a:blip r:embed="rId2" cstate="print"/>
          <a:srcRect/>
          <a:stretch>
            <a:fillRect/>
          </a:stretch>
        </p:blipFill>
        <p:spPr bwMode="auto">
          <a:xfrm>
            <a:off x="1447800" y="1447800"/>
            <a:ext cx="5895975" cy="4314825"/>
          </a:xfrm>
          <a:prstGeom prst="rect">
            <a:avLst/>
          </a:prstGeom>
          <a:noFill/>
        </p:spPr>
      </p:pic>
      <p:sp>
        <p:nvSpPr>
          <p:cNvPr id="2" name="TextBox 1"/>
          <p:cNvSpPr txBox="1"/>
          <p:nvPr/>
        </p:nvSpPr>
        <p:spPr>
          <a:xfrm>
            <a:off x="2438400" y="838200"/>
            <a:ext cx="1295400" cy="369332"/>
          </a:xfrm>
          <a:prstGeom prst="rect">
            <a:avLst/>
          </a:prstGeom>
          <a:noFill/>
        </p:spPr>
        <p:txBody>
          <a:bodyPr wrap="square" rtlCol="0">
            <a:spAutoFit/>
          </a:bodyPr>
          <a:lstStyle/>
          <a:p>
            <a:r>
              <a:rPr lang="en-US" dirty="0"/>
              <a:t>1265 AD</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14800" cy="1554162"/>
          </a:xfrm>
        </p:spPr>
        <p:txBody>
          <a:bodyPr>
            <a:noAutofit/>
          </a:bodyPr>
          <a:lstStyle/>
          <a:p>
            <a:r>
              <a:rPr lang="en-US" sz="2800" dirty="0"/>
              <a:t>La </a:t>
            </a:r>
            <a:r>
              <a:rPr lang="en-US" sz="2800" dirty="0" err="1"/>
              <a:t>historia</a:t>
            </a:r>
            <a:r>
              <a:rPr lang="en-US" sz="2800" dirty="0"/>
              <a:t> </a:t>
            </a:r>
            <a:r>
              <a:rPr lang="en-US" sz="2800" dirty="0" err="1"/>
              <a:t>gallega</a:t>
            </a:r>
            <a:r>
              <a:rPr lang="en-US" sz="2800" dirty="0"/>
              <a:t>: </a:t>
            </a:r>
            <a:br>
              <a:rPr lang="en-US" sz="2800" dirty="0"/>
            </a:br>
            <a:r>
              <a:rPr lang="en-US" sz="2800" dirty="0"/>
              <a:t>the Reconquista</a:t>
            </a:r>
          </a:p>
        </p:txBody>
      </p:sp>
      <p:sp>
        <p:nvSpPr>
          <p:cNvPr id="3" name="Content Placeholder 2"/>
          <p:cNvSpPr>
            <a:spLocks noGrp="1"/>
          </p:cNvSpPr>
          <p:nvPr>
            <p:ph idx="1"/>
          </p:nvPr>
        </p:nvSpPr>
        <p:spPr>
          <a:xfrm>
            <a:off x="381000" y="2514600"/>
            <a:ext cx="8305800" cy="3886200"/>
          </a:xfrm>
        </p:spPr>
        <p:txBody>
          <a:bodyPr>
            <a:normAutofit fontScale="92500" lnSpcReduction="20000"/>
          </a:bodyPr>
          <a:lstStyle/>
          <a:p>
            <a:r>
              <a:rPr lang="en-US" dirty="0"/>
              <a:t>Early in the period of the Reconquista, the shrine of Saint James was established at Santiago de </a:t>
            </a:r>
            <a:r>
              <a:rPr lang="en-US" dirty="0" err="1"/>
              <a:t>Compostela</a:t>
            </a:r>
            <a:r>
              <a:rPr lang="en-US" dirty="0"/>
              <a:t> (813)</a:t>
            </a:r>
          </a:p>
          <a:p>
            <a:r>
              <a:rPr lang="en-US" dirty="0"/>
              <a:t>Saint James </a:t>
            </a:r>
            <a:r>
              <a:rPr lang="en-US" dirty="0" err="1"/>
              <a:t>becamethe</a:t>
            </a:r>
            <a:r>
              <a:rPr lang="en-US" dirty="0"/>
              <a:t> symbolic commander and Spain's patron saint in the </a:t>
            </a:r>
            <a:r>
              <a:rPr lang="en-US" dirty="0" err="1"/>
              <a:t>reconquest</a:t>
            </a:r>
            <a:r>
              <a:rPr lang="en-US" dirty="0"/>
              <a:t> struggle after the battle of </a:t>
            </a:r>
            <a:r>
              <a:rPr lang="en-US" dirty="0" err="1"/>
              <a:t>Clavijo</a:t>
            </a:r>
            <a:r>
              <a:rPr lang="en-US" dirty="0"/>
              <a:t> (844) </a:t>
            </a:r>
          </a:p>
          <a:p>
            <a:r>
              <a:rPr lang="en-US" dirty="0"/>
              <a:t>Pilgrims flocked to the shrine from throughout Europe, bringing the region into contact with the Christendom of France and Italy for the first time.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00600" y="152400"/>
            <a:ext cx="3238678" cy="2159793"/>
          </a:xfrm>
          <a:prstGeom prst="rect">
            <a:avLst/>
          </a:prstGeom>
        </p:spPr>
      </p:pic>
    </p:spTree>
    <p:extLst>
      <p:ext uri="{BB962C8B-B14F-4D97-AF65-F5344CB8AC3E}">
        <p14:creationId xmlns:p14="http://schemas.microsoft.com/office/powerpoint/2010/main" val="29406408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Early Pilgrims</a:t>
            </a: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2068851"/>
            <a:ext cx="8229600" cy="3588661"/>
          </a:xfrm>
        </p:spPr>
      </p:pic>
    </p:spTree>
    <p:extLst>
      <p:ext uri="{BB962C8B-B14F-4D97-AF65-F5344CB8AC3E}">
        <p14:creationId xmlns:p14="http://schemas.microsoft.com/office/powerpoint/2010/main" val="22458746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74638"/>
            <a:ext cx="6477000" cy="1143000"/>
          </a:xfrm>
        </p:spPr>
        <p:txBody>
          <a:bodyPr/>
          <a:lstStyle/>
          <a:p>
            <a:r>
              <a:rPr lang="en-US" dirty="0"/>
              <a:t>The legend of Saint James</a:t>
            </a:r>
          </a:p>
        </p:txBody>
      </p:sp>
      <p:sp>
        <p:nvSpPr>
          <p:cNvPr id="3" name="Content Placeholder 2"/>
          <p:cNvSpPr>
            <a:spLocks noGrp="1"/>
          </p:cNvSpPr>
          <p:nvPr>
            <p:ph idx="1"/>
          </p:nvPr>
        </p:nvSpPr>
        <p:spPr>
          <a:xfrm>
            <a:off x="457200" y="3048000"/>
            <a:ext cx="8229600" cy="3276600"/>
          </a:xfrm>
        </p:spPr>
        <p:txBody>
          <a:bodyPr>
            <a:normAutofit fontScale="70000" lnSpcReduction="20000"/>
          </a:bodyPr>
          <a:lstStyle/>
          <a:p>
            <a:r>
              <a:rPr lang="en-US" dirty="0"/>
              <a:t>The </a:t>
            </a:r>
            <a:r>
              <a:rPr lang="en-US" b="1" dirty="0"/>
              <a:t>Apostle James</a:t>
            </a:r>
            <a:r>
              <a:rPr lang="en-US" dirty="0"/>
              <a:t> (</a:t>
            </a:r>
            <a:r>
              <a:rPr lang="en-US" i="1" dirty="0"/>
              <a:t>Santiago</a:t>
            </a:r>
            <a:r>
              <a:rPr lang="en-US" dirty="0"/>
              <a:t>) traveled to </a:t>
            </a:r>
            <a:r>
              <a:rPr lang="en-US" i="1" dirty="0"/>
              <a:t>"</a:t>
            </a:r>
            <a:r>
              <a:rPr lang="en-US" i="1" dirty="0" err="1"/>
              <a:t>Finis</a:t>
            </a:r>
            <a:r>
              <a:rPr lang="en-US" i="1" dirty="0"/>
              <a:t> Terrae"</a:t>
            </a:r>
            <a:r>
              <a:rPr lang="en-US" dirty="0"/>
              <a:t>, the end of the world, in Galicia to preach and convert people to Christianity.</a:t>
            </a:r>
            <a:br>
              <a:rPr lang="en-US" dirty="0"/>
            </a:br>
            <a:endParaRPr lang="en-US" dirty="0"/>
          </a:p>
          <a:p>
            <a:r>
              <a:rPr lang="en-US" dirty="0"/>
              <a:t>After returning to Palestine in 44 AD, he was taken prisoner by </a:t>
            </a:r>
            <a:r>
              <a:rPr lang="en-US" i="1" dirty="0" err="1"/>
              <a:t>Herodes</a:t>
            </a:r>
            <a:r>
              <a:rPr lang="en-US" i="1" dirty="0"/>
              <a:t> Agrippa</a:t>
            </a:r>
            <a:r>
              <a:rPr lang="en-US" dirty="0"/>
              <a:t> and tortured to death. </a:t>
            </a:r>
          </a:p>
          <a:p>
            <a:r>
              <a:rPr lang="en-US" dirty="0"/>
              <a:t>The king forbid his burial, but, in the night, James' disciples stole the body and brought him, in </a:t>
            </a:r>
            <a:r>
              <a:rPr lang="en-US" b="1" dirty="0"/>
              <a:t>a sarcophagus of marble</a:t>
            </a:r>
            <a:r>
              <a:rPr lang="en-US" dirty="0"/>
              <a:t>, on board a small boat. </a:t>
            </a:r>
          </a:p>
          <a:p>
            <a:r>
              <a:rPr lang="en-US" dirty="0"/>
              <a:t>The current of the sea drove the boat to the Spanish coast, into the port of the Roman province's capital, </a:t>
            </a:r>
            <a:r>
              <a:rPr lang="en-US" i="1" dirty="0" err="1">
                <a:solidFill>
                  <a:srgbClr val="FF0000"/>
                </a:solidFill>
              </a:rPr>
              <a:t>Iria</a:t>
            </a:r>
            <a:r>
              <a:rPr lang="en-US" i="1" dirty="0">
                <a:solidFill>
                  <a:srgbClr val="FF0000"/>
                </a:solidFill>
              </a:rPr>
              <a:t> Flavia (</a:t>
            </a:r>
            <a:r>
              <a:rPr lang="en-US" i="1" dirty="0"/>
              <a:t>today: </a:t>
            </a:r>
            <a:r>
              <a:rPr lang="en-US" i="1" dirty="0" err="1"/>
              <a:t>Padrón</a:t>
            </a:r>
            <a:r>
              <a:rPr lang="en-US" i="1" dirty="0"/>
              <a:t>)</a:t>
            </a:r>
            <a:r>
              <a:rPr lang="en-US" dirty="0"/>
              <a:t>. Here the Apostle was buried at a secret place in a wood.</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t="11905"/>
          <a:stretch/>
        </p:blipFill>
        <p:spPr>
          <a:xfrm>
            <a:off x="152400" y="152400"/>
            <a:ext cx="2212896" cy="2819400"/>
          </a:xfrm>
          <a:prstGeom prst="rect">
            <a:avLst/>
          </a:prstGeom>
        </p:spPr>
      </p:pic>
    </p:spTree>
    <p:extLst>
      <p:ext uri="{BB962C8B-B14F-4D97-AF65-F5344CB8AC3E}">
        <p14:creationId xmlns:p14="http://schemas.microsoft.com/office/powerpoint/2010/main" val="14604119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13013" t="39353" r="12758"/>
          <a:stretch/>
        </p:blipFill>
        <p:spPr>
          <a:xfrm>
            <a:off x="76381" y="533400"/>
            <a:ext cx="8991238" cy="5745162"/>
          </a:xfrm>
        </p:spPr>
      </p:pic>
      <p:cxnSp>
        <p:nvCxnSpPr>
          <p:cNvPr id="7" name="Straight Arrow Connector 6"/>
          <p:cNvCxnSpPr/>
          <p:nvPr/>
        </p:nvCxnSpPr>
        <p:spPr>
          <a:xfrm flipH="1" flipV="1">
            <a:off x="2971800" y="4267200"/>
            <a:ext cx="4876800" cy="1371600"/>
          </a:xfrm>
          <a:prstGeom prst="straightConnector1">
            <a:avLst/>
          </a:prstGeom>
          <a:ln w="38100">
            <a:tailEnd type="triangle"/>
          </a:ln>
        </p:spPr>
        <p:style>
          <a:lnRef idx="1">
            <a:schemeClr val="accent2"/>
          </a:lnRef>
          <a:fillRef idx="0">
            <a:schemeClr val="accent2"/>
          </a:fillRef>
          <a:effectRef idx="0">
            <a:schemeClr val="accent2"/>
          </a:effectRef>
          <a:fontRef idx="minor">
            <a:schemeClr val="tx1"/>
          </a:fontRef>
        </p:style>
      </p:cxnSp>
      <p:cxnSp>
        <p:nvCxnSpPr>
          <p:cNvPr id="8" name="Straight Arrow Connector 7"/>
          <p:cNvCxnSpPr/>
          <p:nvPr/>
        </p:nvCxnSpPr>
        <p:spPr>
          <a:xfrm flipH="1">
            <a:off x="1447800" y="4267200"/>
            <a:ext cx="1524000" cy="609600"/>
          </a:xfrm>
          <a:prstGeom prst="straightConnector1">
            <a:avLst/>
          </a:prstGeom>
          <a:ln w="38100">
            <a:tailEnd type="triangle"/>
          </a:ln>
        </p:spPr>
        <p:style>
          <a:lnRef idx="1">
            <a:schemeClr val="accent2"/>
          </a:lnRef>
          <a:fillRef idx="0">
            <a:schemeClr val="accent2"/>
          </a:fillRef>
          <a:effectRef idx="0">
            <a:schemeClr val="accent2"/>
          </a:effectRef>
          <a:fontRef idx="minor">
            <a:schemeClr val="tx1"/>
          </a:fontRef>
        </p:style>
      </p:cxnSp>
      <p:cxnSp>
        <p:nvCxnSpPr>
          <p:cNvPr id="11" name="Straight Arrow Connector 10"/>
          <p:cNvCxnSpPr/>
          <p:nvPr/>
        </p:nvCxnSpPr>
        <p:spPr>
          <a:xfrm flipH="1">
            <a:off x="457200" y="4876800"/>
            <a:ext cx="990600" cy="76200"/>
          </a:xfrm>
          <a:prstGeom prst="straightConnector1">
            <a:avLst/>
          </a:prstGeom>
          <a:ln w="38100">
            <a:tailEnd type="triangle"/>
          </a:ln>
        </p:spPr>
        <p:style>
          <a:lnRef idx="1">
            <a:schemeClr val="accent2"/>
          </a:lnRef>
          <a:fillRef idx="0">
            <a:schemeClr val="accent2"/>
          </a:fillRef>
          <a:effectRef idx="0">
            <a:schemeClr val="accent2"/>
          </a:effectRef>
          <a:fontRef idx="minor">
            <a:schemeClr val="tx1"/>
          </a:fontRef>
        </p:style>
      </p:cxnSp>
      <p:cxnSp>
        <p:nvCxnSpPr>
          <p:cNvPr id="16" name="Straight Arrow Connector 15"/>
          <p:cNvCxnSpPr/>
          <p:nvPr/>
        </p:nvCxnSpPr>
        <p:spPr>
          <a:xfrm flipV="1">
            <a:off x="533401" y="3482181"/>
            <a:ext cx="304799" cy="1470819"/>
          </a:xfrm>
          <a:prstGeom prst="straightConnector1">
            <a:avLst/>
          </a:prstGeom>
          <a:ln w="38100">
            <a:tailEnd type="triangle"/>
          </a:ln>
        </p:spPr>
        <p:style>
          <a:lnRef idx="1">
            <a:schemeClr val="accent2"/>
          </a:lnRef>
          <a:fillRef idx="0">
            <a:schemeClr val="accent2"/>
          </a:fillRef>
          <a:effectRef idx="0">
            <a:schemeClr val="accent2"/>
          </a:effectRef>
          <a:fontRef idx="minor">
            <a:schemeClr val="tx1"/>
          </a:fontRef>
        </p:style>
      </p:cxnSp>
      <p:pic>
        <p:nvPicPr>
          <p:cNvPr id="5" name="Picture 4" descr="pinisi-boat by insan - Perahu pinisi model lam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87565" y="4942665"/>
            <a:ext cx="1016016" cy="1016016"/>
          </a:xfrm>
          <a:prstGeom prst="rect">
            <a:avLst/>
          </a:prstGeom>
        </p:spPr>
      </p:pic>
      <p:pic>
        <p:nvPicPr>
          <p:cNvPr id="12" name="Picture 11" descr="pinisi-boat by insan - Perahu pinisi model lam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6486" y="4338652"/>
            <a:ext cx="1016016" cy="1016016"/>
          </a:xfrm>
          <a:prstGeom prst="rect">
            <a:avLst/>
          </a:prstGeom>
        </p:spPr>
      </p:pic>
      <p:pic>
        <p:nvPicPr>
          <p:cNvPr id="13" name="Picture 12" descr="pinisi-boat by insan - Perahu pinisi model lam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3670" y="3860784"/>
            <a:ext cx="1016016" cy="1016016"/>
          </a:xfrm>
          <a:prstGeom prst="rect">
            <a:avLst/>
          </a:prstGeom>
        </p:spPr>
      </p:pic>
      <p:pic>
        <p:nvPicPr>
          <p:cNvPr id="14" name="Picture 13" descr="pinisi-boat by insan - Perahu pinisi model lama"/>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9954" flipH="1">
            <a:off x="268859" y="3079286"/>
            <a:ext cx="833883" cy="833883"/>
          </a:xfrm>
          <a:prstGeom prst="rect">
            <a:avLst/>
          </a:prstGeom>
        </p:spPr>
      </p:pic>
      <p:pic>
        <p:nvPicPr>
          <p:cNvPr id="6" name="Picture 5" descr="pinisi-boat by insan - Perahu pinisi model lam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6518" y="4368792"/>
            <a:ext cx="1016016" cy="1016016"/>
          </a:xfrm>
          <a:prstGeom prst="rect">
            <a:avLst/>
          </a:prstGeom>
        </p:spPr>
      </p:pic>
    </p:spTree>
    <p:extLst>
      <p:ext uri="{BB962C8B-B14F-4D97-AF65-F5344CB8AC3E}">
        <p14:creationId xmlns:p14="http://schemas.microsoft.com/office/powerpoint/2010/main" val="3147007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2"/>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13"/>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6"/>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274638"/>
            <a:ext cx="6019800" cy="1143000"/>
          </a:xfrm>
        </p:spPr>
        <p:txBody>
          <a:bodyPr>
            <a:normAutofit fontScale="90000"/>
          </a:bodyPr>
          <a:lstStyle/>
          <a:p>
            <a:r>
              <a:rPr lang="en-US" dirty="0"/>
              <a:t>The legend of Saint James</a:t>
            </a:r>
            <a:br>
              <a:rPr lang="en-US" dirty="0"/>
            </a:br>
            <a:r>
              <a:rPr lang="en-US" sz="1600" dirty="0">
                <a:hlinkClick r:id="rId2"/>
              </a:rPr>
              <a:t>https://youtu.be/_argt843LUE?list=PL_xnDE04X2McG2AisEmEQ4Vzo_CBaUNwQ</a:t>
            </a:r>
            <a:br>
              <a:rPr lang="en-US" dirty="0"/>
            </a:br>
            <a:endParaRPr lang="en-US" dirty="0"/>
          </a:p>
        </p:txBody>
      </p:sp>
      <p:sp>
        <p:nvSpPr>
          <p:cNvPr id="3" name="Content Placeholder 2"/>
          <p:cNvSpPr>
            <a:spLocks noGrp="1"/>
          </p:cNvSpPr>
          <p:nvPr>
            <p:ph idx="1"/>
          </p:nvPr>
        </p:nvSpPr>
        <p:spPr>
          <a:xfrm>
            <a:off x="2286000" y="1143000"/>
            <a:ext cx="6400800" cy="4983163"/>
          </a:xfrm>
        </p:spPr>
        <p:txBody>
          <a:bodyPr>
            <a:normAutofit fontScale="85000" lnSpcReduction="20000"/>
          </a:bodyPr>
          <a:lstStyle/>
          <a:p>
            <a:r>
              <a:rPr lang="en-US" dirty="0"/>
              <a:t>The bones of Saint James were believed to be uncovered in the area in 813 by shepherds and a hermit (</a:t>
            </a:r>
            <a:r>
              <a:rPr lang="en-US" dirty="0" err="1"/>
              <a:t>Pelayo</a:t>
            </a:r>
            <a:r>
              <a:rPr lang="en-US" dirty="0"/>
              <a:t>), who followed very bright lights to a clearing in the woods. </a:t>
            </a:r>
          </a:p>
          <a:p>
            <a:r>
              <a:rPr lang="en-US" dirty="0"/>
              <a:t>There they discovered three graves, one covered by a slab of marble.</a:t>
            </a:r>
          </a:p>
          <a:p>
            <a:r>
              <a:rPr lang="en-US" dirty="0"/>
              <a:t>The shepherd quickly reported his discovery to Bishop </a:t>
            </a:r>
            <a:r>
              <a:rPr lang="en-US" dirty="0" err="1"/>
              <a:t>Teodomiro</a:t>
            </a:r>
            <a:r>
              <a:rPr lang="en-US" dirty="0"/>
              <a:t>, the bishop of </a:t>
            </a:r>
            <a:r>
              <a:rPr lang="en-US" dirty="0" err="1"/>
              <a:t>Iria</a:t>
            </a:r>
            <a:r>
              <a:rPr lang="en-US" dirty="0"/>
              <a:t>. </a:t>
            </a:r>
          </a:p>
          <a:p>
            <a:r>
              <a:rPr lang="en-US" dirty="0"/>
              <a:t>The bishop declared that the remains were those of the apostle James and immediately notified King Alfonso II (of Asturias). </a:t>
            </a:r>
          </a:p>
          <a:p>
            <a:pPr marL="0" indent="0">
              <a:buNone/>
            </a:pP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 y="0"/>
            <a:ext cx="1905000" cy="2543175"/>
          </a:xfrm>
          <a:prstGeom prst="rect">
            <a:avLst/>
          </a:prstGeom>
        </p:spPr>
      </p:pic>
      <p:pic>
        <p:nvPicPr>
          <p:cNvPr id="3074" name="Picture 2" descr="https://weepingredorger.files.wordpress.com/2015/04/p1090677-5.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0833"/>
          <a:stretch/>
        </p:blipFill>
        <p:spPr bwMode="auto">
          <a:xfrm>
            <a:off x="9525" y="2750344"/>
            <a:ext cx="2247899" cy="1985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1812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t="10000"/>
          <a:stretch/>
        </p:blipFill>
        <p:spPr>
          <a:xfrm>
            <a:off x="76200" y="265113"/>
            <a:ext cx="2951946" cy="3543442"/>
          </a:xfrm>
          <a:prstGeom prst="rect">
            <a:avLst/>
          </a:prstGeom>
        </p:spPr>
      </p:pic>
      <p:sp>
        <p:nvSpPr>
          <p:cNvPr id="2" name="Title 1"/>
          <p:cNvSpPr>
            <a:spLocks noGrp="1"/>
          </p:cNvSpPr>
          <p:nvPr>
            <p:ph type="title"/>
          </p:nvPr>
        </p:nvSpPr>
        <p:spPr/>
        <p:txBody>
          <a:bodyPr/>
          <a:lstStyle/>
          <a:p>
            <a:r>
              <a:rPr lang="en-US" dirty="0"/>
              <a:t>Santiago de </a:t>
            </a:r>
            <a:r>
              <a:rPr lang="en-US" dirty="0" err="1"/>
              <a:t>Compostela</a:t>
            </a:r>
            <a:endParaRPr lang="en-US" dirty="0"/>
          </a:p>
        </p:txBody>
      </p:sp>
      <p:sp>
        <p:nvSpPr>
          <p:cNvPr id="3" name="Content Placeholder 2"/>
          <p:cNvSpPr>
            <a:spLocks noGrp="1"/>
          </p:cNvSpPr>
          <p:nvPr>
            <p:ph idx="1"/>
          </p:nvPr>
        </p:nvSpPr>
        <p:spPr>
          <a:xfrm>
            <a:off x="3276600" y="1323975"/>
            <a:ext cx="5410200" cy="5181600"/>
          </a:xfrm>
        </p:spPr>
        <p:txBody>
          <a:bodyPr>
            <a:normAutofit fontScale="62500" lnSpcReduction="20000"/>
          </a:bodyPr>
          <a:lstStyle/>
          <a:p>
            <a:r>
              <a:rPr lang="en-US" dirty="0"/>
              <a:t>To honor St. James, the cathedral was built on the spot where his remains were said to have been found. </a:t>
            </a:r>
          </a:p>
          <a:p>
            <a:r>
              <a:rPr lang="en-US" dirty="0"/>
              <a:t>The Cathedral’s construction began in 1075 and is in the Romanesque style, although there were later Gothic and Baroque additions.</a:t>
            </a:r>
          </a:p>
          <a:p>
            <a:endParaRPr lang="en-US" dirty="0"/>
          </a:p>
          <a:p>
            <a:r>
              <a:rPr lang="en-US" dirty="0"/>
              <a:t>The legend, which included numerous miraculous events, enabled the Catholic faithful to bolster support for their stronghold in northern Spain during the Christian crusades against the Moors, but also led to the growth and development of the city.</a:t>
            </a:r>
          </a:p>
          <a:p>
            <a:r>
              <a:rPr lang="en-US" dirty="0"/>
              <a:t>The symbols of Saint James (cockle shells and the cross/sword of Saint James) became very popular with pilgrims.</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2200" y="5334000"/>
            <a:ext cx="2209800" cy="1318514"/>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1841" y="3505200"/>
            <a:ext cx="2000663" cy="2714625"/>
          </a:xfrm>
          <a:prstGeom prst="rect">
            <a:avLst/>
          </a:prstGeom>
        </p:spPr>
      </p:pic>
    </p:spTree>
    <p:extLst>
      <p:ext uri="{BB962C8B-B14F-4D97-AF65-F5344CB8AC3E}">
        <p14:creationId xmlns:p14="http://schemas.microsoft.com/office/powerpoint/2010/main" val="5846283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r>
              <a:rPr lang="en-US" dirty="0"/>
              <a:t>The statue of Saint James</a:t>
            </a:r>
          </a:p>
        </p:txBody>
      </p:sp>
      <p:sp>
        <p:nvSpPr>
          <p:cNvPr id="3" name="Content Placeholder 2"/>
          <p:cNvSpPr>
            <a:spLocks noGrp="1"/>
          </p:cNvSpPr>
          <p:nvPr>
            <p:ph idx="1"/>
          </p:nvPr>
        </p:nvSpPr>
        <p:spPr/>
        <p:txBody>
          <a:bodyPr/>
          <a:lstStyle/>
          <a:p>
            <a:endParaRPr lang="en-US"/>
          </a:p>
        </p:txBody>
      </p:sp>
      <p:pic>
        <p:nvPicPr>
          <p:cNvPr id="4098" name="Picture 2" descr="https://weepingredorger.files.wordpress.com/2015/04/p1090676-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81050"/>
            <a:ext cx="9144000" cy="6076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01714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0" y="274638"/>
            <a:ext cx="6019800" cy="1143000"/>
          </a:xfrm>
        </p:spPr>
        <p:txBody>
          <a:bodyPr/>
          <a:lstStyle/>
          <a:p>
            <a:r>
              <a:rPr lang="en-US" dirty="0" err="1"/>
              <a:t>Año</a:t>
            </a:r>
            <a:r>
              <a:rPr lang="en-US" dirty="0"/>
              <a:t> Santo</a:t>
            </a:r>
          </a:p>
        </p:txBody>
      </p:sp>
      <p:sp>
        <p:nvSpPr>
          <p:cNvPr id="3" name="Content Placeholder 2"/>
          <p:cNvSpPr>
            <a:spLocks noGrp="1"/>
          </p:cNvSpPr>
          <p:nvPr>
            <p:ph idx="1"/>
          </p:nvPr>
        </p:nvSpPr>
        <p:spPr>
          <a:xfrm>
            <a:off x="2667000" y="1371600"/>
            <a:ext cx="6019800" cy="4754563"/>
          </a:xfrm>
        </p:spPr>
        <p:txBody>
          <a:bodyPr>
            <a:normAutofit fontScale="70000" lnSpcReduction="20000"/>
          </a:bodyPr>
          <a:lstStyle/>
          <a:p>
            <a:r>
              <a:rPr lang="en-US" dirty="0"/>
              <a:t>In the 12</a:t>
            </a:r>
            <a:r>
              <a:rPr lang="en-US" baseline="30000" dirty="0"/>
              <a:t>th</a:t>
            </a:r>
            <a:r>
              <a:rPr lang="en-US" dirty="0"/>
              <a:t> and 13</a:t>
            </a:r>
            <a:r>
              <a:rPr lang="en-US" baseline="30000" dirty="0"/>
              <a:t>th</a:t>
            </a:r>
            <a:r>
              <a:rPr lang="en-US" dirty="0"/>
              <a:t> centuries (before the Reformation), the town had its greatest importance, and Pope </a:t>
            </a:r>
            <a:r>
              <a:rPr lang="en-US" i="1" dirty="0"/>
              <a:t>Alexander III</a:t>
            </a:r>
            <a:r>
              <a:rPr lang="en-US" dirty="0"/>
              <a:t> declared it a </a:t>
            </a:r>
            <a:r>
              <a:rPr lang="en-US" i="1" dirty="0"/>
              <a:t>Holy Town</a:t>
            </a:r>
            <a:r>
              <a:rPr lang="en-US" dirty="0"/>
              <a:t>, like Rome and Jerusalem. </a:t>
            </a:r>
          </a:p>
          <a:p>
            <a:r>
              <a:rPr lang="en-US" dirty="0"/>
              <a:t>Pope </a:t>
            </a:r>
            <a:r>
              <a:rPr lang="en-US" i="1" dirty="0" err="1"/>
              <a:t>Calixto</a:t>
            </a:r>
            <a:r>
              <a:rPr lang="en-US" i="1" dirty="0"/>
              <a:t> II</a:t>
            </a:r>
            <a:r>
              <a:rPr lang="en-US" dirty="0"/>
              <a:t> declared in 1122 that the pilgrims who went to Santiago in a </a:t>
            </a:r>
            <a:r>
              <a:rPr lang="en-US" i="1" dirty="0"/>
              <a:t>Holy Year</a:t>
            </a:r>
            <a:r>
              <a:rPr lang="en-US" dirty="0"/>
              <a:t> should be free of all their sins. </a:t>
            </a:r>
          </a:p>
          <a:p>
            <a:r>
              <a:rPr lang="en-US" dirty="0"/>
              <a:t>El </a:t>
            </a:r>
            <a:r>
              <a:rPr lang="en-US" i="1" dirty="0" err="1"/>
              <a:t>Año</a:t>
            </a:r>
            <a:r>
              <a:rPr lang="en-US" i="1" dirty="0"/>
              <a:t> Santo</a:t>
            </a:r>
            <a:r>
              <a:rPr lang="en-US" dirty="0"/>
              <a:t> (Holy Year) is celebrated each year when the Apostol's day (July 25) falls on a Sunday. The next </a:t>
            </a:r>
            <a:r>
              <a:rPr lang="en-US" dirty="0" err="1"/>
              <a:t>Año</a:t>
            </a:r>
            <a:r>
              <a:rPr lang="en-US" dirty="0"/>
              <a:t> Santo is 2021.</a:t>
            </a:r>
          </a:p>
          <a:p>
            <a:r>
              <a:rPr lang="en-US" dirty="0"/>
              <a:t>In 1884, following academic and medical research, Pope Leon XIII issued the Bull, Deus </a:t>
            </a:r>
            <a:r>
              <a:rPr lang="en-US" dirty="0" err="1"/>
              <a:t>Omnipotens</a:t>
            </a:r>
            <a:r>
              <a:rPr lang="en-US" dirty="0"/>
              <a:t>, which proclaimed that the relics in Santiago were those of St. James. </a:t>
            </a:r>
          </a:p>
          <a:p>
            <a:r>
              <a:rPr lang="en-US" dirty="0"/>
              <a:t>This is recognized as the start of the modern development of the pilgrimage.</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14815" b="31080"/>
          <a:stretch/>
        </p:blipFill>
        <p:spPr>
          <a:xfrm>
            <a:off x="9524" y="9525"/>
            <a:ext cx="2420257" cy="3038475"/>
          </a:xfrm>
          <a:prstGeom prst="rect">
            <a:avLst/>
          </a:prstGeom>
        </p:spPr>
      </p:pic>
      <p:pic>
        <p:nvPicPr>
          <p:cNvPr id="5122" name="Picture 2" descr="Image result for pilgrims to santiago"/>
          <p:cNvPicPr>
            <a:picLocks noChangeAspect="1" noChangeArrowheads="1"/>
          </p:cNvPicPr>
          <p:nvPr/>
        </p:nvPicPr>
        <p:blipFill rotWithShape="1">
          <a:blip r:embed="rId3">
            <a:extLst>
              <a:ext uri="{28A0092B-C50C-407E-A947-70E740481C1C}">
                <a14:useLocalDpi xmlns:a14="http://schemas.microsoft.com/office/drawing/2010/main" val="0"/>
              </a:ext>
            </a:extLst>
          </a:blip>
          <a:srcRect l="10095" t="15202" r="16720"/>
          <a:stretch/>
        </p:blipFill>
        <p:spPr bwMode="auto">
          <a:xfrm>
            <a:off x="219980" y="4267200"/>
            <a:ext cx="2209801" cy="1700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58460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2057400" cy="6858000"/>
          </a:xfrm>
        </p:spPr>
        <p:txBody>
          <a:bodyPr>
            <a:normAutofit/>
          </a:bodyPr>
          <a:lstStyle/>
          <a:p>
            <a:r>
              <a:rPr lang="en-US" dirty="0"/>
              <a:t>¡</a:t>
            </a:r>
            <a:r>
              <a:rPr lang="en-US" dirty="0" err="1"/>
              <a:t>V¡va</a:t>
            </a:r>
            <a:br>
              <a:rPr lang="en-US" dirty="0"/>
            </a:br>
            <a:r>
              <a:rPr lang="en-US" dirty="0" err="1"/>
              <a:t>España</a:t>
            </a:r>
            <a:r>
              <a:rPr lang="en-US" dirty="0"/>
              <a:t>!</a:t>
            </a:r>
          </a:p>
        </p:txBody>
      </p:sp>
      <p:pic>
        <p:nvPicPr>
          <p:cNvPr id="19458" name="Picture 2" descr="http://www.mapsofworld.com/spain/maps/spain-road-map.jpg">
            <a:hlinkClick r:id="rId2"/>
          </p:cNvPr>
          <p:cNvPicPr>
            <a:picLocks noChangeAspect="1" noChangeArrowheads="1"/>
          </p:cNvPicPr>
          <p:nvPr/>
        </p:nvPicPr>
        <p:blipFill>
          <a:blip r:embed="rId3" cstate="print"/>
          <a:srcRect/>
          <a:stretch>
            <a:fillRect/>
          </a:stretch>
        </p:blipFill>
        <p:spPr bwMode="auto">
          <a:xfrm>
            <a:off x="1905000" y="304800"/>
            <a:ext cx="7055119" cy="6248400"/>
          </a:xfrm>
          <a:prstGeom prst="rect">
            <a:avLst/>
          </a:prstGeom>
          <a:no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1996" y="274638"/>
            <a:ext cx="5174804" cy="1143000"/>
          </a:xfrm>
        </p:spPr>
        <p:txBody>
          <a:bodyPr/>
          <a:lstStyle/>
          <a:p>
            <a:r>
              <a:rPr lang="en-US" dirty="0"/>
              <a:t>La </a:t>
            </a:r>
            <a:r>
              <a:rPr lang="en-US" dirty="0" err="1"/>
              <a:t>Cátedral</a:t>
            </a:r>
            <a:endParaRPr lang="en-US" dirty="0"/>
          </a:p>
        </p:txBody>
      </p:sp>
      <p:sp>
        <p:nvSpPr>
          <p:cNvPr id="3" name="Content Placeholder 2"/>
          <p:cNvSpPr>
            <a:spLocks noGrp="1"/>
          </p:cNvSpPr>
          <p:nvPr>
            <p:ph idx="1"/>
          </p:nvPr>
        </p:nvSpPr>
        <p:spPr>
          <a:xfrm>
            <a:off x="457200" y="2605088"/>
            <a:ext cx="8229600" cy="4100512"/>
          </a:xfrm>
        </p:spPr>
        <p:txBody>
          <a:bodyPr>
            <a:normAutofit fontScale="85000" lnSpcReduction="20000"/>
          </a:bodyPr>
          <a:lstStyle/>
          <a:p>
            <a:r>
              <a:rPr lang="en-US" dirty="0"/>
              <a:t>The cathedral we can see today is actually the third such church to occupy the purported burial ground of St. James. </a:t>
            </a:r>
          </a:p>
          <a:p>
            <a:r>
              <a:rPr lang="en-US" dirty="0"/>
              <a:t>Constructed in the austere Romanesque style between 1075 and 1211, grand Gothic cloisters were later built to the south and an over-the-top remodeling left almost no corner untouched during the Baroque era.</a:t>
            </a:r>
          </a:p>
          <a:p>
            <a:r>
              <a:rPr lang="en-US" b="1" dirty="0"/>
              <a:t>Here’s a </a:t>
            </a:r>
            <a:r>
              <a:rPr lang="en-US" b="1" dirty="0">
                <a:hlinkClick r:id="rId2"/>
              </a:rPr>
              <a:t>guided tour</a:t>
            </a:r>
            <a:r>
              <a:rPr lang="en-US" dirty="0"/>
              <a:t> that will take you all around the exterior of the cathedral and then in a similar circuit inside the church.</a:t>
            </a:r>
            <a:br>
              <a:rPr lang="en-US" dirty="0"/>
            </a:br>
            <a:endParaRPr lang="en-US" dirty="0"/>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13648" t="10028" r="9013" b="8136"/>
          <a:stretch/>
        </p:blipFill>
        <p:spPr>
          <a:xfrm>
            <a:off x="7820024" y="23813"/>
            <a:ext cx="1295401" cy="205740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399" y="23813"/>
            <a:ext cx="4132451" cy="2319338"/>
          </a:xfrm>
          <a:prstGeom prst="rect">
            <a:avLst/>
          </a:prstGeom>
        </p:spPr>
      </p:pic>
    </p:spTree>
    <p:extLst>
      <p:ext uri="{BB962C8B-B14F-4D97-AF65-F5344CB8AC3E}">
        <p14:creationId xmlns:p14="http://schemas.microsoft.com/office/powerpoint/2010/main" val="17197356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276600" cy="1143000"/>
          </a:xfrm>
        </p:spPr>
        <p:txBody>
          <a:bodyPr/>
          <a:lstStyle/>
          <a:p>
            <a:r>
              <a:rPr lang="en-US" dirty="0"/>
              <a:t>El Camino</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1600" y="1219200"/>
            <a:ext cx="3860800" cy="2895600"/>
          </a:xfrm>
        </p:spPr>
      </p:pic>
      <p:sp>
        <p:nvSpPr>
          <p:cNvPr id="5" name="Rectangle 4"/>
          <p:cNvSpPr/>
          <p:nvPr/>
        </p:nvSpPr>
        <p:spPr>
          <a:xfrm>
            <a:off x="4114800" y="457200"/>
            <a:ext cx="4572000" cy="5632311"/>
          </a:xfrm>
          <a:prstGeom prst="rect">
            <a:avLst/>
          </a:prstGeom>
        </p:spPr>
        <p:txBody>
          <a:bodyPr>
            <a:spAutoFit/>
          </a:bodyPr>
          <a:lstStyle/>
          <a:p>
            <a:pPr algn="just"/>
            <a:r>
              <a:rPr lang="en-US" sz="2000" dirty="0"/>
              <a:t>– </a:t>
            </a:r>
            <a:r>
              <a:rPr lang="en-US" sz="2000" dirty="0">
                <a:solidFill>
                  <a:srgbClr val="FF0000"/>
                </a:solidFill>
              </a:rPr>
              <a:t>The French Way</a:t>
            </a:r>
            <a:r>
              <a:rPr lang="en-US" sz="2000" dirty="0"/>
              <a:t> (Camino </a:t>
            </a:r>
            <a:r>
              <a:rPr lang="en-US" sz="2000" dirty="0" err="1"/>
              <a:t>Francés</a:t>
            </a:r>
            <a:r>
              <a:rPr lang="en-US" sz="2000" dirty="0"/>
              <a:t>) which goes from the French side of the Pyrenees through the interior of northern Spain as far as Santiago de </a:t>
            </a:r>
            <a:r>
              <a:rPr lang="en-US" sz="2000" dirty="0" err="1"/>
              <a:t>Compostela</a:t>
            </a:r>
            <a:r>
              <a:rPr lang="en-US" sz="2000" dirty="0"/>
              <a:t>, in the Spanish region of Galicia.</a:t>
            </a:r>
          </a:p>
          <a:p>
            <a:pPr algn="just"/>
            <a:r>
              <a:rPr lang="en-US" sz="2000" dirty="0"/>
              <a:t>– </a:t>
            </a:r>
            <a:r>
              <a:rPr lang="en-US" sz="2000" dirty="0">
                <a:solidFill>
                  <a:srgbClr val="FF0000"/>
                </a:solidFill>
              </a:rPr>
              <a:t>The Northern Way</a:t>
            </a:r>
            <a:r>
              <a:rPr lang="en-US" sz="2000" dirty="0"/>
              <a:t> (Camino del Norte) which from the Basque Country follows the northern coast of Spain and the mountains of Asturias until Santiago. It has breathtaking landscapes and it’s less crowded.</a:t>
            </a:r>
          </a:p>
          <a:p>
            <a:pPr algn="just"/>
            <a:r>
              <a:rPr lang="en-US" sz="2000" dirty="0"/>
              <a:t>– </a:t>
            </a:r>
            <a:r>
              <a:rPr lang="en-US" sz="2000" dirty="0">
                <a:solidFill>
                  <a:srgbClr val="FF0000"/>
                </a:solidFill>
              </a:rPr>
              <a:t>The Silver Way</a:t>
            </a:r>
            <a:r>
              <a:rPr lang="en-US" sz="2000" dirty="0"/>
              <a:t> (Via de la Plata) starts in Seville in Andalusia, southern Spain, and follows an ancient Roman route merging with El Camino Frances in its final part.</a:t>
            </a:r>
          </a:p>
          <a:p>
            <a:pPr algn="just"/>
            <a:r>
              <a:rPr lang="en-US" sz="2000" dirty="0"/>
              <a:t>– </a:t>
            </a:r>
            <a:r>
              <a:rPr lang="en-US" sz="2000" dirty="0">
                <a:solidFill>
                  <a:srgbClr val="FF0000"/>
                </a:solidFill>
              </a:rPr>
              <a:t>The Portuguese Way </a:t>
            </a:r>
            <a:r>
              <a:rPr lang="en-US" sz="2000" dirty="0"/>
              <a:t>(Camino </a:t>
            </a:r>
            <a:r>
              <a:rPr lang="en-US" sz="2000" dirty="0" err="1"/>
              <a:t>Portugués</a:t>
            </a:r>
            <a:r>
              <a:rPr lang="en-US" sz="2000" dirty="0"/>
              <a:t>) from the Portuguese city of Porto.</a:t>
            </a:r>
            <a:endParaRPr lang="en-US" sz="2000" dirty="0">
              <a:effectLst/>
            </a:endParaRPr>
          </a:p>
        </p:txBody>
      </p:sp>
    </p:spTree>
    <p:extLst>
      <p:ext uri="{BB962C8B-B14F-4D97-AF65-F5344CB8AC3E}">
        <p14:creationId xmlns:p14="http://schemas.microsoft.com/office/powerpoint/2010/main" val="17405300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Following el Camino</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87313" y="4800600"/>
            <a:ext cx="1595437" cy="1557897"/>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2800" y="1981200"/>
            <a:ext cx="3028950" cy="40386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92936" y="4141788"/>
            <a:ext cx="1658500" cy="26536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39101" y="1398588"/>
            <a:ext cx="1891862" cy="274320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836" y="1526381"/>
            <a:ext cx="2857500" cy="2336800"/>
          </a:xfrm>
          <a:prstGeom prst="rect">
            <a:avLst/>
          </a:prstGeom>
        </p:spPr>
      </p:pic>
    </p:spTree>
    <p:extLst>
      <p:ext uri="{BB962C8B-B14F-4D97-AF65-F5344CB8AC3E}">
        <p14:creationId xmlns:p14="http://schemas.microsoft.com/office/powerpoint/2010/main" val="19997978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dirty="0"/>
              <a:t>Receiving The </a:t>
            </a:r>
            <a:r>
              <a:rPr lang="en-US" dirty="0" err="1"/>
              <a:t>Compostela</a:t>
            </a:r>
            <a:endParaRPr lang="en-US" dirty="0"/>
          </a:p>
        </p:txBody>
      </p:sp>
      <p:sp>
        <p:nvSpPr>
          <p:cNvPr id="3" name="Content Placeholder 2"/>
          <p:cNvSpPr>
            <a:spLocks noGrp="1"/>
          </p:cNvSpPr>
          <p:nvPr>
            <p:ph idx="1"/>
          </p:nvPr>
        </p:nvSpPr>
        <p:spPr>
          <a:xfrm>
            <a:off x="457200" y="762000"/>
            <a:ext cx="8229600" cy="3276600"/>
          </a:xfrm>
        </p:spPr>
        <p:txBody>
          <a:bodyPr>
            <a:normAutofit fontScale="70000" lnSpcReduction="20000"/>
          </a:bodyPr>
          <a:lstStyle/>
          <a:p>
            <a:r>
              <a:rPr lang="en-US" dirty="0"/>
              <a:t>In order to receive the </a:t>
            </a:r>
            <a:r>
              <a:rPr lang="en-US" dirty="0" err="1"/>
              <a:t>Compostela</a:t>
            </a:r>
            <a:r>
              <a:rPr lang="en-US" dirty="0"/>
              <a:t>, </a:t>
            </a:r>
            <a:r>
              <a:rPr lang="en-US" dirty="0">
                <a:solidFill>
                  <a:srgbClr val="FF0000"/>
                </a:solidFill>
              </a:rPr>
              <a:t>the pilgrims had to have travelled - at least - the last 100 </a:t>
            </a:r>
            <a:r>
              <a:rPr lang="en-US" dirty="0" err="1">
                <a:solidFill>
                  <a:srgbClr val="FF0000"/>
                </a:solidFill>
              </a:rPr>
              <a:t>kilometres</a:t>
            </a:r>
            <a:r>
              <a:rPr lang="en-US" dirty="0">
                <a:solidFill>
                  <a:srgbClr val="FF0000"/>
                </a:solidFill>
              </a:rPr>
              <a:t> (60 miles) on foot or on horseback, or the last 200 </a:t>
            </a:r>
            <a:r>
              <a:rPr lang="en-US" dirty="0" err="1">
                <a:solidFill>
                  <a:srgbClr val="FF0000"/>
                </a:solidFill>
              </a:rPr>
              <a:t>kilometres</a:t>
            </a:r>
            <a:r>
              <a:rPr lang="en-US" dirty="0">
                <a:solidFill>
                  <a:srgbClr val="FF0000"/>
                </a:solidFill>
              </a:rPr>
              <a:t> by bicycle</a:t>
            </a:r>
            <a:r>
              <a:rPr lang="en-US" dirty="0"/>
              <a:t>. </a:t>
            </a:r>
          </a:p>
          <a:p>
            <a:r>
              <a:rPr lang="en-US" dirty="0"/>
              <a:t>In 2012, it is estimated that 198,000 pilgrims received the </a:t>
            </a:r>
            <a:r>
              <a:rPr lang="en-US" dirty="0" err="1">
                <a:solidFill>
                  <a:srgbClr val="FF0000"/>
                </a:solidFill>
              </a:rPr>
              <a:t>Compostela</a:t>
            </a:r>
            <a:r>
              <a:rPr lang="en-US" dirty="0"/>
              <a:t>, a traditional certificate from the Cathedral. </a:t>
            </a:r>
          </a:p>
          <a:p>
            <a:r>
              <a:rPr lang="en-US" dirty="0"/>
              <a:t>When 25 July falls on a Sunday, that year is recognized as a Holy Year (</a:t>
            </a:r>
            <a:r>
              <a:rPr lang="en-US" dirty="0" err="1"/>
              <a:t>Xacobeo</a:t>
            </a:r>
            <a:r>
              <a:rPr lang="en-US" dirty="0"/>
              <a:t>). A door known as the Holy Door is opened during this year. At all other times, it is kept locked. </a:t>
            </a:r>
          </a:p>
          <a:p>
            <a:r>
              <a:rPr lang="en-US" dirty="0"/>
              <a:t>During the last Holy Year in 2010 approximately 12 million people visited the Cathedral amongst which were 272,000 pilgrims who received the </a:t>
            </a:r>
            <a:r>
              <a:rPr lang="en-US" dirty="0" err="1"/>
              <a:t>Compostela</a:t>
            </a:r>
            <a:r>
              <a:rPr lang="en-US" dirty="0"/>
              <a:t>. </a:t>
            </a:r>
            <a:r>
              <a:rPr lang="en-US" dirty="0">
                <a:solidFill>
                  <a:srgbClr val="FF0000"/>
                </a:solidFill>
              </a:rPr>
              <a:t>The next Holy Year is not until 2021</a:t>
            </a:r>
            <a:r>
              <a:rPr lang="en-US" dirty="0"/>
              <a:t>.</a:t>
            </a:r>
          </a:p>
        </p:txBody>
      </p:sp>
      <p:pic>
        <p:nvPicPr>
          <p:cNvPr id="6146" name="Picture 2" descr="Holy Door of the Cathedral of Santiago de Compostel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675" y="3962400"/>
            <a:ext cx="2143125" cy="28575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The closed Holy Door of the Cathedral of Santiago de Compostela from inside"/>
          <p:cNvPicPr>
            <a:picLocks noChangeAspect="1" noChangeArrowheads="1"/>
          </p:cNvPicPr>
          <p:nvPr/>
        </p:nvPicPr>
        <p:blipFill rotWithShape="1">
          <a:blip r:embed="rId3">
            <a:extLst>
              <a:ext uri="{28A0092B-C50C-407E-A947-70E740481C1C}">
                <a14:useLocalDpi xmlns:a14="http://schemas.microsoft.com/office/drawing/2010/main" val="0"/>
              </a:ext>
            </a:extLst>
          </a:blip>
          <a:srcRect r="11437"/>
          <a:stretch/>
        </p:blipFill>
        <p:spPr bwMode="auto">
          <a:xfrm>
            <a:off x="4543425" y="3962400"/>
            <a:ext cx="4495800" cy="28575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590800" y="4724400"/>
            <a:ext cx="1828800" cy="923330"/>
          </a:xfrm>
          <a:prstGeom prst="rect">
            <a:avLst/>
          </a:prstGeom>
          <a:noFill/>
        </p:spPr>
        <p:txBody>
          <a:bodyPr wrap="square" rtlCol="0">
            <a:spAutoFit/>
          </a:bodyPr>
          <a:lstStyle/>
          <a:p>
            <a:r>
              <a:rPr lang="en-US" dirty="0"/>
              <a:t>Holy Door, Plaza de Quintana</a:t>
            </a:r>
          </a:p>
          <a:p>
            <a:r>
              <a:rPr lang="en-US" dirty="0"/>
              <a:t>&amp; from the inside</a:t>
            </a:r>
          </a:p>
        </p:txBody>
      </p:sp>
    </p:spTree>
    <p:extLst>
      <p:ext uri="{BB962C8B-B14F-4D97-AF65-F5344CB8AC3E}">
        <p14:creationId xmlns:p14="http://schemas.microsoft.com/office/powerpoint/2010/main" val="25477547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t>
            </a:r>
            <a:r>
              <a:rPr lang="en-US" dirty="0" err="1"/>
              <a:t>Compostela</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38150" y="1752600"/>
            <a:ext cx="3124200" cy="4105519"/>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6453"/>
            <a:ext cx="9144000" cy="6465094"/>
          </a:xfrm>
          <a:prstGeom prst="rect">
            <a:avLst/>
          </a:prstGeom>
        </p:spPr>
      </p:pic>
    </p:spTree>
    <p:extLst>
      <p:ext uri="{BB962C8B-B14F-4D97-AF65-F5344CB8AC3E}">
        <p14:creationId xmlns:p14="http://schemas.microsoft.com/office/powerpoint/2010/main" val="18196763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BOTAFUMEIRO</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38400" y="1295400"/>
            <a:ext cx="3983890" cy="5310050"/>
          </a:xfrm>
        </p:spPr>
      </p:pic>
    </p:spTree>
    <p:extLst>
      <p:ext uri="{BB962C8B-B14F-4D97-AF65-F5344CB8AC3E}">
        <p14:creationId xmlns:p14="http://schemas.microsoft.com/office/powerpoint/2010/main" val="16593686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74638"/>
            <a:ext cx="9067800" cy="1143000"/>
          </a:xfrm>
        </p:spPr>
        <p:txBody>
          <a:bodyPr>
            <a:normAutofit fontScale="90000"/>
          </a:bodyPr>
          <a:lstStyle/>
          <a:p>
            <a:r>
              <a:rPr lang="en-US" b="1" dirty="0"/>
              <a:t>PILGRIMS' MASS AND THE BOTAFUMEIRO</a:t>
            </a:r>
            <a:br>
              <a:rPr lang="en-US" dirty="0"/>
            </a:br>
            <a:endParaRPr lang="en-US" dirty="0"/>
          </a:p>
        </p:txBody>
      </p:sp>
      <p:sp>
        <p:nvSpPr>
          <p:cNvPr id="3" name="Content Placeholder 2"/>
          <p:cNvSpPr>
            <a:spLocks noGrp="1"/>
          </p:cNvSpPr>
          <p:nvPr>
            <p:ph idx="1"/>
          </p:nvPr>
        </p:nvSpPr>
        <p:spPr>
          <a:xfrm>
            <a:off x="457200" y="914400"/>
            <a:ext cx="8229600" cy="5211763"/>
          </a:xfrm>
        </p:spPr>
        <p:txBody>
          <a:bodyPr>
            <a:normAutofit fontScale="55000" lnSpcReduction="20000"/>
          </a:bodyPr>
          <a:lstStyle/>
          <a:p>
            <a:pPr marL="0" indent="0">
              <a:buNone/>
            </a:pPr>
            <a:endParaRPr lang="en-US" dirty="0"/>
          </a:p>
          <a:p>
            <a:r>
              <a:rPr lang="en-US" dirty="0"/>
              <a:t>At noon every day, there is a special mass to welcome pilgrims to Santiago. The Mass begins with the reading of a long list of the nationalities of pilgrims (who arrived the day before) and their starting points. The mass is often attended by priests who have also walked to Santiago on foot. </a:t>
            </a:r>
          </a:p>
          <a:p>
            <a:pPr marL="0" indent="0">
              <a:buNone/>
            </a:pPr>
            <a:r>
              <a:rPr lang="en-US" dirty="0"/>
              <a:t> </a:t>
            </a:r>
          </a:p>
          <a:p>
            <a:r>
              <a:rPr lang="en-US" dirty="0"/>
              <a:t>The </a:t>
            </a:r>
            <a:r>
              <a:rPr lang="en-US" dirty="0" err="1"/>
              <a:t>Botafumeiro</a:t>
            </a:r>
            <a:r>
              <a:rPr lang="en-US" dirty="0"/>
              <a:t> in Santiago de </a:t>
            </a:r>
            <a:r>
              <a:rPr lang="en-US" dirty="0" err="1"/>
              <a:t>Compostela</a:t>
            </a:r>
            <a:r>
              <a:rPr lang="en-US" dirty="0"/>
              <a:t> is the largest in the world, weighing in at </a:t>
            </a:r>
            <a:r>
              <a:rPr lang="en-US" dirty="0">
                <a:solidFill>
                  <a:srgbClr val="FF0000"/>
                </a:solidFill>
              </a:rPr>
              <a:t>80 kilograms (176 </a:t>
            </a:r>
            <a:r>
              <a:rPr lang="en-US" dirty="0" err="1">
                <a:solidFill>
                  <a:srgbClr val="FF0000"/>
                </a:solidFill>
              </a:rPr>
              <a:t>lbs</a:t>
            </a:r>
            <a:r>
              <a:rPr lang="en-US" dirty="0">
                <a:solidFill>
                  <a:srgbClr val="FF0000"/>
                </a:solidFill>
              </a:rPr>
              <a:t>) and reaching 1.6 </a:t>
            </a:r>
            <a:r>
              <a:rPr lang="en-US" dirty="0" err="1">
                <a:solidFill>
                  <a:srgbClr val="FF0000"/>
                </a:solidFill>
              </a:rPr>
              <a:t>metres</a:t>
            </a:r>
            <a:r>
              <a:rPr lang="en-US" dirty="0">
                <a:solidFill>
                  <a:srgbClr val="FF0000"/>
                </a:solidFill>
              </a:rPr>
              <a:t> (over 5 </a:t>
            </a:r>
            <a:r>
              <a:rPr lang="en-US" dirty="0" err="1">
                <a:solidFill>
                  <a:srgbClr val="FF0000"/>
                </a:solidFill>
              </a:rPr>
              <a:t>ft</a:t>
            </a:r>
            <a:r>
              <a:rPr lang="en-US" dirty="0">
                <a:solidFill>
                  <a:srgbClr val="FF0000"/>
                </a:solidFill>
              </a:rPr>
              <a:t>) in height. </a:t>
            </a:r>
          </a:p>
          <a:p>
            <a:endParaRPr lang="en-US" dirty="0"/>
          </a:p>
          <a:p>
            <a:r>
              <a:rPr lang="en-US" dirty="0"/>
              <a:t>During a Holy Year, the </a:t>
            </a:r>
            <a:r>
              <a:rPr lang="en-US" dirty="0" err="1"/>
              <a:t>Botafumeiro</a:t>
            </a:r>
            <a:r>
              <a:rPr lang="en-US" dirty="0"/>
              <a:t> is used in all the Pilgrims' Masses. During non-Holy years, </a:t>
            </a:r>
            <a:r>
              <a:rPr lang="en-US" dirty="0">
                <a:solidFill>
                  <a:srgbClr val="FF0000"/>
                </a:solidFill>
              </a:rPr>
              <a:t>it is used at the Friday 7:30PM </a:t>
            </a:r>
            <a:r>
              <a:rPr lang="en-US" dirty="0"/>
              <a:t>service and some holy occasions. </a:t>
            </a:r>
          </a:p>
          <a:p>
            <a:endParaRPr lang="en-US" dirty="0"/>
          </a:p>
          <a:p>
            <a:r>
              <a:rPr lang="en-US" dirty="0"/>
              <a:t>Eight </a:t>
            </a:r>
            <a:r>
              <a:rPr lang="en-US" dirty="0" err="1"/>
              <a:t>tiraboleiros</a:t>
            </a:r>
            <a:r>
              <a:rPr lang="en-US" dirty="0"/>
              <a:t> or incense carriers pull the ropes and the </a:t>
            </a:r>
            <a:r>
              <a:rPr lang="en-US" dirty="0" err="1"/>
              <a:t>Botafumeiro</a:t>
            </a:r>
            <a:r>
              <a:rPr lang="en-US" dirty="0"/>
              <a:t> moves in a swinging motion, almost touching the roof of the transept</a:t>
            </a:r>
            <a:r>
              <a:rPr lang="en-US" dirty="0">
                <a:solidFill>
                  <a:srgbClr val="FF0000"/>
                </a:solidFill>
              </a:rPr>
              <a:t>, not to mention reaching speeds of 80 </a:t>
            </a:r>
            <a:r>
              <a:rPr lang="en-US" dirty="0" err="1">
                <a:solidFill>
                  <a:srgbClr val="FF0000"/>
                </a:solidFill>
              </a:rPr>
              <a:t>kilometres</a:t>
            </a:r>
            <a:r>
              <a:rPr lang="en-US" dirty="0">
                <a:solidFill>
                  <a:srgbClr val="FF0000"/>
                </a:solidFill>
              </a:rPr>
              <a:t> (50 miles) per hour</a:t>
            </a:r>
            <a:r>
              <a:rPr lang="en-US" dirty="0"/>
              <a:t>. All the while, thick clouds of incense are spread over the Cathedral, helping to mask the smells that may be coming from the feet of pilgrims!</a:t>
            </a:r>
          </a:p>
          <a:p>
            <a:endParaRPr lang="en-US" dirty="0">
              <a:hlinkClick r:id="rId2"/>
            </a:endParaRPr>
          </a:p>
          <a:p>
            <a:r>
              <a:rPr lang="en-US" dirty="0">
                <a:hlinkClick r:id="rId2"/>
              </a:rPr>
              <a:t>https://www.youtube.com/watch?v=mtxuvtZqOog</a:t>
            </a:r>
            <a:endParaRPr lang="en-US" dirty="0"/>
          </a:p>
          <a:p>
            <a:endParaRPr lang="en-US" dirty="0"/>
          </a:p>
          <a:p>
            <a:endParaRPr lang="en-US" dirty="0"/>
          </a:p>
        </p:txBody>
      </p:sp>
    </p:spTree>
    <p:extLst>
      <p:ext uri="{BB962C8B-B14F-4D97-AF65-F5344CB8AC3E}">
        <p14:creationId xmlns:p14="http://schemas.microsoft.com/office/powerpoint/2010/main" val="15436074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00" y="28575"/>
            <a:ext cx="1456446" cy="2243377"/>
          </a:xfrm>
          <a:prstGeom prst="rect">
            <a:avLst/>
          </a:prstGeom>
        </p:spPr>
      </p:pic>
      <p:sp>
        <p:nvSpPr>
          <p:cNvPr id="2" name="Title 1"/>
          <p:cNvSpPr>
            <a:spLocks noGrp="1"/>
          </p:cNvSpPr>
          <p:nvPr>
            <p:ph type="title"/>
          </p:nvPr>
        </p:nvSpPr>
        <p:spPr/>
        <p:txBody>
          <a:bodyPr>
            <a:normAutofit fontScale="90000"/>
          </a:bodyPr>
          <a:lstStyle/>
          <a:p>
            <a:r>
              <a:rPr lang="en-US" dirty="0"/>
              <a:t>The first travel guide: Codex </a:t>
            </a:r>
            <a:r>
              <a:rPr lang="en-US" b="1" i="1" dirty="0" err="1"/>
              <a:t>Calixtinus</a:t>
            </a:r>
            <a:endParaRPr lang="en-US" dirty="0"/>
          </a:p>
        </p:txBody>
      </p:sp>
      <p:sp>
        <p:nvSpPr>
          <p:cNvPr id="3" name="Content Placeholder 2"/>
          <p:cNvSpPr>
            <a:spLocks noGrp="1"/>
          </p:cNvSpPr>
          <p:nvPr>
            <p:ph idx="1"/>
          </p:nvPr>
        </p:nvSpPr>
        <p:spPr/>
        <p:txBody>
          <a:bodyPr>
            <a:normAutofit fontScale="62500" lnSpcReduction="20000"/>
          </a:bodyPr>
          <a:lstStyle/>
          <a:p>
            <a:r>
              <a:rPr lang="en-US" dirty="0"/>
              <a:t>The </a:t>
            </a:r>
            <a:r>
              <a:rPr lang="en-US" b="1" i="1" dirty="0"/>
              <a:t>Codex </a:t>
            </a:r>
            <a:r>
              <a:rPr lang="en-US" b="1" i="1" dirty="0" err="1"/>
              <a:t>Calixtinus</a:t>
            </a:r>
            <a:r>
              <a:rPr lang="en-US" dirty="0"/>
              <a:t> (also </a:t>
            </a:r>
            <a:r>
              <a:rPr lang="en-US" i="1" dirty="0" err="1"/>
              <a:t>Compostellus</a:t>
            </a:r>
            <a:r>
              <a:rPr lang="en-US" dirty="0"/>
              <a:t>) is a </a:t>
            </a:r>
            <a:r>
              <a:rPr lang="en-US" dirty="0" err="1">
                <a:solidFill>
                  <a:srgbClr val="FF0000"/>
                </a:solidFill>
              </a:rPr>
              <a:t>pseudepigraph</a:t>
            </a:r>
            <a:r>
              <a:rPr lang="en-US" dirty="0">
                <a:solidFill>
                  <a:srgbClr val="FF0000"/>
                </a:solidFill>
              </a:rPr>
              <a:t> attributed to Pope </a:t>
            </a:r>
            <a:r>
              <a:rPr lang="en-US" dirty="0" err="1">
                <a:solidFill>
                  <a:srgbClr val="FF0000"/>
                </a:solidFill>
              </a:rPr>
              <a:t>Callixtus</a:t>
            </a:r>
            <a:r>
              <a:rPr lang="en-US" dirty="0">
                <a:solidFill>
                  <a:srgbClr val="FF0000"/>
                </a:solidFill>
              </a:rPr>
              <a:t> II</a:t>
            </a:r>
            <a:r>
              <a:rPr lang="en-US" dirty="0"/>
              <a:t>; its principal author or </a:t>
            </a:r>
            <a:r>
              <a:rPr lang="en-US" dirty="0" err="1"/>
              <a:t>compilator</a:t>
            </a:r>
            <a:r>
              <a:rPr lang="en-US" dirty="0"/>
              <a:t> is referred to as "Pseudo-</a:t>
            </a:r>
            <a:r>
              <a:rPr lang="en-US" dirty="0" err="1"/>
              <a:t>Callixtus</a:t>
            </a:r>
            <a:r>
              <a:rPr lang="en-US" dirty="0"/>
              <a:t>", often identified with French scholar </a:t>
            </a:r>
            <a:r>
              <a:rPr lang="en-US" dirty="0" err="1"/>
              <a:t>Aymeric</a:t>
            </a:r>
            <a:r>
              <a:rPr lang="en-US" dirty="0"/>
              <a:t> </a:t>
            </a:r>
            <a:r>
              <a:rPr lang="en-US" dirty="0" err="1"/>
              <a:t>Picaud</a:t>
            </a:r>
            <a:r>
              <a:rPr lang="en-US" dirty="0"/>
              <a:t>. It most likely date of compilation is the period of </a:t>
            </a:r>
            <a:r>
              <a:rPr lang="en-US" dirty="0">
                <a:solidFill>
                  <a:srgbClr val="FF0000"/>
                </a:solidFill>
              </a:rPr>
              <a:t>1138–1145</a:t>
            </a:r>
            <a:r>
              <a:rPr lang="en-US" dirty="0"/>
              <a:t>.</a:t>
            </a:r>
          </a:p>
          <a:p>
            <a:r>
              <a:rPr lang="en-US" dirty="0"/>
              <a:t>It was intended as an anthology of background detail and advice for pilgrims following the Way of St. James to the shrine Santiago de </a:t>
            </a:r>
            <a:r>
              <a:rPr lang="en-US" dirty="0" err="1"/>
              <a:t>Compostela</a:t>
            </a:r>
            <a:r>
              <a:rPr lang="en-US" dirty="0"/>
              <a:t>. </a:t>
            </a:r>
            <a:r>
              <a:rPr lang="en-US" dirty="0">
                <a:solidFill>
                  <a:srgbClr val="FF0000"/>
                </a:solidFill>
              </a:rPr>
              <a:t>The collection includes in its first four books: sermons, reports of miracles and liturgical texts associated with Saint James, and a set of polyphonic musical pieces</a:t>
            </a:r>
            <a:r>
              <a:rPr lang="en-US" dirty="0"/>
              <a:t>. </a:t>
            </a:r>
          </a:p>
          <a:p>
            <a:r>
              <a:rPr lang="en-US" b="1" dirty="0"/>
              <a:t>Book V: </a:t>
            </a:r>
            <a:r>
              <a:rPr lang="en-US" b="1" i="1" dirty="0"/>
              <a:t>A Guide for the Traveler</a:t>
            </a:r>
            <a:r>
              <a:rPr lang="en-US" b="1" dirty="0"/>
              <a:t> (</a:t>
            </a:r>
            <a:r>
              <a:rPr lang="en-US" i="1" dirty="0" err="1"/>
              <a:t>Iter</a:t>
            </a:r>
            <a:r>
              <a:rPr lang="en-US" i="1" dirty="0"/>
              <a:t> pro </a:t>
            </a:r>
            <a:r>
              <a:rPr lang="en-US" i="1" dirty="0" err="1"/>
              <a:t>peregrinis</a:t>
            </a:r>
            <a:r>
              <a:rPr lang="en-US" i="1" dirty="0"/>
              <a:t> ad </a:t>
            </a:r>
            <a:r>
              <a:rPr lang="en-US" i="1" dirty="0" err="1"/>
              <a:t>Compostellam</a:t>
            </a:r>
            <a:r>
              <a:rPr lang="en-US" i="1" dirty="0"/>
              <a:t>)</a:t>
            </a:r>
            <a:br>
              <a:rPr lang="en-US" dirty="0"/>
            </a:br>
            <a:r>
              <a:rPr lang="en-US" dirty="0"/>
              <a:t>Book V is a wealth of practical advice for pilgrims, informing them where they should stop, relics they should venerate, sanctuaries they should visit, bad food they should be wary of and commercial scams, including in the author's opinion, other churches who claimed to hold relics of St. James. The book provides a valuable insight into the life of the 12th-century pilgrim. It also describes the city of Santiago de </a:t>
            </a:r>
            <a:r>
              <a:rPr lang="en-US" dirty="0" err="1"/>
              <a:t>Compostela</a:t>
            </a:r>
            <a:r>
              <a:rPr lang="en-US" dirty="0"/>
              <a:t> and its cathedral.</a:t>
            </a:r>
          </a:p>
          <a:p>
            <a:endParaRPr lang="en-US" dirty="0"/>
          </a:p>
        </p:txBody>
      </p:sp>
    </p:spTree>
    <p:extLst>
      <p:ext uri="{BB962C8B-B14F-4D97-AF65-F5344CB8AC3E}">
        <p14:creationId xmlns:p14="http://schemas.microsoft.com/office/powerpoint/2010/main" val="31834704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0400" y="274638"/>
            <a:ext cx="5486400" cy="715962"/>
          </a:xfrm>
        </p:spPr>
        <p:txBody>
          <a:bodyPr>
            <a:normAutofit fontScale="90000"/>
          </a:bodyPr>
          <a:lstStyle/>
          <a:p>
            <a:r>
              <a:rPr lang="en-US" dirty="0"/>
              <a:t>Religion</a:t>
            </a:r>
          </a:p>
        </p:txBody>
      </p:sp>
      <p:sp>
        <p:nvSpPr>
          <p:cNvPr id="3" name="Content Placeholder 2"/>
          <p:cNvSpPr>
            <a:spLocks noGrp="1"/>
          </p:cNvSpPr>
          <p:nvPr>
            <p:ph idx="1"/>
          </p:nvPr>
        </p:nvSpPr>
        <p:spPr>
          <a:xfrm>
            <a:off x="3810000" y="1143000"/>
            <a:ext cx="4876800" cy="2057399"/>
          </a:xfrm>
        </p:spPr>
        <p:txBody>
          <a:bodyPr>
            <a:normAutofit fontScale="62500" lnSpcReduction="20000"/>
          </a:bodyPr>
          <a:lstStyle/>
          <a:p>
            <a:pPr marL="0" indent="0">
              <a:buNone/>
            </a:pPr>
            <a:r>
              <a:rPr lang="en-US" dirty="0"/>
              <a:t>Roman Catholicism is overwhelmingly the central religious force in Galician society, although men tend to be less obviously religious than women. Catholic churches, cathedrals, monasteries, and various types of shrines, including distinctive high stone crosses (</a:t>
            </a:r>
            <a:r>
              <a:rPr lang="en-US" i="1" dirty="0" err="1"/>
              <a:t>cruceiros</a:t>
            </a:r>
            <a:r>
              <a:rPr lang="en-US" dirty="0"/>
              <a:t> ), dot the landscape.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4621213"/>
            <a:ext cx="2857500" cy="20955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97096" y="3200400"/>
            <a:ext cx="4489704" cy="3367278"/>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8150" y="381000"/>
            <a:ext cx="2660904" cy="3991356"/>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6666" r="10000" b="14445"/>
          <a:stretch/>
        </p:blipFill>
        <p:spPr>
          <a:xfrm>
            <a:off x="6705600" y="1281201"/>
            <a:ext cx="2181225" cy="1679543"/>
          </a:xfrm>
          <a:prstGeom prst="rect">
            <a:avLst/>
          </a:prstGeom>
        </p:spPr>
      </p:pic>
      <p:sp>
        <p:nvSpPr>
          <p:cNvPr id="2" name="Title 1"/>
          <p:cNvSpPr>
            <a:spLocks noGrp="1"/>
          </p:cNvSpPr>
          <p:nvPr>
            <p:ph type="title"/>
          </p:nvPr>
        </p:nvSpPr>
        <p:spPr>
          <a:xfrm>
            <a:off x="3657600" y="274638"/>
            <a:ext cx="5029200" cy="508465"/>
          </a:xfrm>
        </p:spPr>
        <p:txBody>
          <a:bodyPr>
            <a:normAutofit fontScale="90000"/>
          </a:bodyPr>
          <a:lstStyle/>
          <a:p>
            <a:r>
              <a:rPr lang="en-US" dirty="0"/>
              <a:t>Virgen del Carmen</a:t>
            </a:r>
          </a:p>
        </p:txBody>
      </p:sp>
      <p:sp>
        <p:nvSpPr>
          <p:cNvPr id="3" name="Content Placeholder 2"/>
          <p:cNvSpPr>
            <a:spLocks noGrp="1"/>
          </p:cNvSpPr>
          <p:nvPr>
            <p:ph idx="1"/>
          </p:nvPr>
        </p:nvSpPr>
        <p:spPr>
          <a:xfrm>
            <a:off x="381000" y="2971800"/>
            <a:ext cx="8229600" cy="3459163"/>
          </a:xfrm>
        </p:spPr>
        <p:txBody>
          <a:bodyPr>
            <a:normAutofit fontScale="70000" lnSpcReduction="20000"/>
          </a:bodyPr>
          <a:lstStyle/>
          <a:p>
            <a:r>
              <a:rPr lang="en-US" dirty="0"/>
              <a:t> </a:t>
            </a:r>
            <a:r>
              <a:rPr lang="en-US" dirty="0">
                <a:solidFill>
                  <a:srgbClr val="FF0000"/>
                </a:solidFill>
              </a:rPr>
              <a:t>16 de </a:t>
            </a:r>
            <a:r>
              <a:rPr lang="en-US" dirty="0" err="1">
                <a:solidFill>
                  <a:srgbClr val="FF0000"/>
                </a:solidFill>
              </a:rPr>
              <a:t>julio</a:t>
            </a:r>
            <a:r>
              <a:rPr lang="en-US" dirty="0"/>
              <a:t>: Most of the </a:t>
            </a:r>
            <a:r>
              <a:rPr lang="en-US" dirty="0" err="1"/>
              <a:t>Día</a:t>
            </a:r>
            <a:r>
              <a:rPr lang="en-US" dirty="0"/>
              <a:t> de la Virgen del Carmen traditions involve at least one </a:t>
            </a:r>
            <a:r>
              <a:rPr lang="en-US" dirty="0">
                <a:solidFill>
                  <a:srgbClr val="FF0000"/>
                </a:solidFill>
              </a:rPr>
              <a:t>parade through the town</a:t>
            </a:r>
            <a:r>
              <a:rPr lang="en-US" dirty="0"/>
              <a:t>, making its way to the sea front. Usually, a flower-strewn effigy of the Virgin is carried through the streets by a group of the local fishermen. </a:t>
            </a:r>
          </a:p>
          <a:p>
            <a:r>
              <a:rPr lang="en-US" dirty="0"/>
              <a:t>When they reach the sea, they are usually </a:t>
            </a:r>
            <a:r>
              <a:rPr lang="en-US" dirty="0">
                <a:solidFill>
                  <a:srgbClr val="FF0000"/>
                </a:solidFill>
              </a:rPr>
              <a:t>met by a flotilla of illuminated and decorated boats, all sounding their horns</a:t>
            </a:r>
            <a:r>
              <a:rPr lang="en-US" dirty="0"/>
              <a:t>. After prayers are made for all those at sea, the statue is then customarily taken on a boat, around the local harbor as the fireworks and bands accompany her journey.</a:t>
            </a:r>
          </a:p>
          <a:p>
            <a:r>
              <a:rPr lang="en-US" dirty="0"/>
              <a:t>The Virgin, according to the legend, is responsible for keeping the waters around the shore clean and safe; many devotees used to refuse to swim until after July 16th!</a:t>
            </a:r>
          </a:p>
          <a:p>
            <a:endParaRPr lang="en-US" dirty="0"/>
          </a:p>
        </p:txBody>
      </p:sp>
      <p:pic>
        <p:nvPicPr>
          <p:cNvPr id="6146" name="Picture 2" descr="La Virgen de Carm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1" y="162708"/>
            <a:ext cx="3616366" cy="258049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229100" y="733951"/>
            <a:ext cx="4343400" cy="646331"/>
          </a:xfrm>
          <a:prstGeom prst="rect">
            <a:avLst/>
          </a:prstGeom>
          <a:noFill/>
        </p:spPr>
        <p:txBody>
          <a:bodyPr wrap="square" rtlCol="0">
            <a:spAutoFit/>
          </a:bodyPr>
          <a:lstStyle/>
          <a:p>
            <a:r>
              <a:rPr lang="en-US" dirty="0"/>
              <a:t> patroness and protector of all seamen, fishermen and scuba divers</a:t>
            </a:r>
          </a:p>
        </p:txBody>
      </p:sp>
    </p:spTree>
    <p:extLst>
      <p:ext uri="{BB962C8B-B14F-4D97-AF65-F5344CB8AC3E}">
        <p14:creationId xmlns:p14="http://schemas.microsoft.com/office/powerpoint/2010/main" val="38169760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Galicia- northwest Spain</a:t>
            </a:r>
          </a:p>
        </p:txBody>
      </p:sp>
      <p:pic>
        <p:nvPicPr>
          <p:cNvPr id="1028" name="Picture 4" descr="https://upload.wikimedia.org/wikipedia/commons/thumb/9/9e/Localizaci%C3%B3n_de_Galicia.svg/2000px-Localizaci%C3%B3n_de_Galicia.svg.png">
            <a:hlinkClick r:id="rId2"/>
          </p:cNvPr>
          <p:cNvPicPr>
            <a:picLocks noChangeAspect="1" noChangeArrowheads="1"/>
          </p:cNvPicPr>
          <p:nvPr/>
        </p:nvPicPr>
        <p:blipFill>
          <a:blip r:embed="rId3" cstate="print"/>
          <a:srcRect/>
          <a:stretch>
            <a:fillRect/>
          </a:stretch>
        </p:blipFill>
        <p:spPr bwMode="auto">
          <a:xfrm>
            <a:off x="228600" y="1524000"/>
            <a:ext cx="3773763" cy="2847976"/>
          </a:xfrm>
          <a:prstGeom prst="rect">
            <a:avLst/>
          </a:prstGeom>
          <a:noFill/>
        </p:spPr>
      </p:pic>
      <p:pic>
        <p:nvPicPr>
          <p:cNvPr id="1026" name="Picture 2" descr="http://www.map-of-spain.co.uk/maps-of-spain/galicia/01-Galicia-road-pol.gif">
            <a:hlinkClick r:id="rId4"/>
          </p:cNvPr>
          <p:cNvPicPr>
            <a:picLocks noChangeAspect="1" noChangeArrowheads="1"/>
          </p:cNvPicPr>
          <p:nvPr/>
        </p:nvPicPr>
        <p:blipFill>
          <a:blip r:embed="rId5" cstate="print"/>
          <a:srcRect/>
          <a:stretch>
            <a:fillRect/>
          </a:stretch>
        </p:blipFill>
        <p:spPr bwMode="auto">
          <a:xfrm>
            <a:off x="3276600" y="1752599"/>
            <a:ext cx="5257800" cy="4991021"/>
          </a:xfrm>
          <a:prstGeom prst="rect">
            <a:avLst/>
          </a:prstGeom>
          <a:noFill/>
        </p:spPr>
      </p:pic>
      <p:sp>
        <p:nvSpPr>
          <p:cNvPr id="3" name="Oval 2"/>
          <p:cNvSpPr/>
          <p:nvPr/>
        </p:nvSpPr>
        <p:spPr>
          <a:xfrm>
            <a:off x="1066800" y="2590800"/>
            <a:ext cx="228600"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lowchart: Connector 3"/>
          <p:cNvSpPr/>
          <p:nvPr/>
        </p:nvSpPr>
        <p:spPr>
          <a:xfrm flipH="1">
            <a:off x="1143000" y="2590800"/>
            <a:ext cx="45719" cy="76200"/>
          </a:xfrm>
          <a:prstGeom prst="flowChartConnector">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Major Cities of Galicia</a:t>
            </a:r>
          </a:p>
        </p:txBody>
      </p:sp>
      <p:sp>
        <p:nvSpPr>
          <p:cNvPr id="3" name="Content Placeholder 2"/>
          <p:cNvSpPr>
            <a:spLocks noGrp="1"/>
          </p:cNvSpPr>
          <p:nvPr>
            <p:ph idx="1"/>
          </p:nvPr>
        </p:nvSpPr>
        <p:spPr>
          <a:xfrm>
            <a:off x="457200" y="1600200"/>
            <a:ext cx="5715000" cy="4525963"/>
          </a:xfrm>
        </p:spPr>
        <p:txBody>
          <a:bodyPr>
            <a:normAutofit fontScale="70000" lnSpcReduction="20000"/>
          </a:bodyPr>
          <a:lstStyle/>
          <a:p>
            <a:r>
              <a:rPr lang="en-US" dirty="0">
                <a:hlinkClick r:id="rId2" tooltip="Vigo"/>
              </a:rPr>
              <a:t>Vigo</a:t>
            </a:r>
            <a:r>
              <a:rPr lang="en-US" dirty="0"/>
              <a:t> (296 000), in </a:t>
            </a:r>
            <a:r>
              <a:rPr lang="en-US" dirty="0" err="1"/>
              <a:t>Pontevedra</a:t>
            </a:r>
            <a:r>
              <a:rPr lang="en-US" dirty="0"/>
              <a:t>, Port; departure to the National Park "</a:t>
            </a:r>
            <a:r>
              <a:rPr lang="en-US" dirty="0" err="1"/>
              <a:t>Illas</a:t>
            </a:r>
            <a:r>
              <a:rPr lang="en-US" dirty="0"/>
              <a:t> </a:t>
            </a:r>
            <a:r>
              <a:rPr lang="en-US" dirty="0" err="1"/>
              <a:t>Atlánticas</a:t>
            </a:r>
            <a:r>
              <a:rPr lang="en-US" dirty="0"/>
              <a:t>"</a:t>
            </a:r>
          </a:p>
          <a:p>
            <a:r>
              <a:rPr lang="en-US" dirty="0">
                <a:hlinkClick r:id="rId3" tooltip="A Coruña"/>
              </a:rPr>
              <a:t>A </a:t>
            </a:r>
            <a:r>
              <a:rPr lang="en-US" dirty="0" err="1">
                <a:hlinkClick r:id="rId3" tooltip="A Coruña"/>
              </a:rPr>
              <a:t>Coruña</a:t>
            </a:r>
            <a:r>
              <a:rPr lang="en-US" dirty="0"/>
              <a:t> (243 000) World heritage: Tower of Hercules (Roman lighthouse)</a:t>
            </a:r>
          </a:p>
          <a:p>
            <a:r>
              <a:rPr lang="en-US" dirty="0">
                <a:hlinkClick r:id="rId4" tooltip="Ourense (page does not exist)"/>
              </a:rPr>
              <a:t>Ourense</a:t>
            </a:r>
            <a:r>
              <a:rPr lang="en-US" dirty="0"/>
              <a:t> (107 000) City of thermae, with free spring waters. </a:t>
            </a:r>
          </a:p>
          <a:p>
            <a:r>
              <a:rPr lang="en-US" dirty="0">
                <a:hlinkClick r:id="rId5" tooltip="Lugo"/>
              </a:rPr>
              <a:t>Lugo</a:t>
            </a:r>
            <a:r>
              <a:rPr lang="en-US" dirty="0"/>
              <a:t> (97 000) World Heritage: Roman Walls of Lugo</a:t>
            </a:r>
          </a:p>
          <a:p>
            <a:r>
              <a:rPr lang="en-US" dirty="0">
                <a:hlinkClick r:id="rId6" tooltip="Santiago de Compostela"/>
              </a:rPr>
              <a:t>Santiago de </a:t>
            </a:r>
            <a:r>
              <a:rPr lang="en-US" dirty="0" err="1">
                <a:hlinkClick r:id="rId6" tooltip="Santiago de Compostela"/>
              </a:rPr>
              <a:t>Compostela</a:t>
            </a:r>
            <a:r>
              <a:rPr lang="en-US" dirty="0"/>
              <a:t>, (95 000), in A </a:t>
            </a:r>
            <a:r>
              <a:rPr lang="en-US" dirty="0" err="1"/>
              <a:t>Coruña</a:t>
            </a:r>
            <a:r>
              <a:rPr lang="en-US" dirty="0"/>
              <a:t>, World Heritage: old town and goal of pilgrimage route</a:t>
            </a:r>
          </a:p>
          <a:p>
            <a:r>
              <a:rPr lang="en-US" dirty="0" err="1">
                <a:hlinkClick r:id="rId7" tooltip="Pontevedra (city)"/>
              </a:rPr>
              <a:t>Pontevedra</a:t>
            </a:r>
            <a:r>
              <a:rPr lang="en-US" dirty="0"/>
              <a:t> (83 000) </a:t>
            </a:r>
          </a:p>
          <a:p>
            <a:r>
              <a:rPr lang="en-US" dirty="0">
                <a:hlinkClick r:id="rId8" tooltip="Ferrol (page does not exist)"/>
              </a:rPr>
              <a:t>Ferrol</a:t>
            </a:r>
            <a:r>
              <a:rPr lang="en-US" dirty="0"/>
              <a:t> (72 000), in A </a:t>
            </a:r>
            <a:r>
              <a:rPr lang="en-US" dirty="0" err="1"/>
              <a:t>Coruña</a:t>
            </a:r>
            <a:r>
              <a:rPr lang="en-US" dirty="0"/>
              <a:t>, Naval city</a:t>
            </a:r>
          </a:p>
          <a:p>
            <a:endParaRPr lang="en-US" dirty="0"/>
          </a:p>
          <a:p>
            <a:endParaRPr lang="en-US" dirty="0"/>
          </a:p>
        </p:txBody>
      </p:sp>
      <p:pic>
        <p:nvPicPr>
          <p:cNvPr id="4" name="Pictur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183170" y="1676400"/>
            <a:ext cx="2503630" cy="2695575"/>
          </a:xfrm>
          <a:prstGeom prst="rect">
            <a:avLst/>
          </a:prstGeom>
        </p:spPr>
      </p:pic>
    </p:spTree>
    <p:extLst>
      <p:ext uri="{BB962C8B-B14F-4D97-AF65-F5344CB8AC3E}">
        <p14:creationId xmlns:p14="http://schemas.microsoft.com/office/powerpoint/2010/main" val="34155137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74638"/>
            <a:ext cx="7391400" cy="1143000"/>
          </a:xfrm>
        </p:spPr>
        <p:txBody>
          <a:bodyPr/>
          <a:lstStyle/>
          <a:p>
            <a:r>
              <a:rPr lang="en-US" dirty="0"/>
              <a:t>Vigo</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657600"/>
            <a:ext cx="4267200" cy="3200400"/>
          </a:xfrm>
          <a:prstGeom prst="rect">
            <a:avLst/>
          </a:prstGeom>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14172"/>
          <a:stretch/>
        </p:blipFill>
        <p:spPr>
          <a:xfrm>
            <a:off x="6071457" y="23019"/>
            <a:ext cx="3072543" cy="2432516"/>
          </a:xfrm>
          <a:prstGeom prst="rect">
            <a:avLst/>
          </a:prstGeom>
        </p:spPr>
      </p:pic>
      <p:pic>
        <p:nvPicPr>
          <p:cNvPr id="4" name="Content Placeholder 3"/>
          <p:cNvPicPr>
            <a:picLocks noGrp="1" noChangeAspect="1"/>
          </p:cNvPicPr>
          <p:nvPr>
            <p:ph idx="1"/>
          </p:nvPr>
        </p:nvPicPr>
        <p:blipFill rotWithShape="1">
          <a:blip r:embed="rId4">
            <a:extLst>
              <a:ext uri="{28A0092B-C50C-407E-A947-70E740481C1C}">
                <a14:useLocalDpi xmlns:a14="http://schemas.microsoft.com/office/drawing/2010/main" val="0"/>
              </a:ext>
            </a:extLst>
          </a:blip>
          <a:srcRect b="4025"/>
          <a:stretch/>
        </p:blipFill>
        <p:spPr>
          <a:xfrm>
            <a:off x="2438400" y="3347325"/>
            <a:ext cx="4114800" cy="2618885"/>
          </a:xfrm>
        </p:spPr>
      </p:pic>
      <p:pic>
        <p:nvPicPr>
          <p:cNvPr id="4098" name="Picture 2" descr="http://cdn4.vtourist.com/19/4165409-Vigo_from_the_Ayuntamiento_Vi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43600" y="4471986"/>
            <a:ext cx="3181350" cy="238601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23019"/>
            <a:ext cx="4210526" cy="2339181"/>
          </a:xfrm>
          <a:prstGeom prst="rect">
            <a:avLst/>
          </a:prstGeom>
        </p:spPr>
      </p:pic>
      <p:sp>
        <p:nvSpPr>
          <p:cNvPr id="9" name="TextBox 8"/>
          <p:cNvSpPr txBox="1"/>
          <p:nvPr/>
        </p:nvSpPr>
        <p:spPr>
          <a:xfrm>
            <a:off x="152400" y="2473309"/>
            <a:ext cx="8972550" cy="1477328"/>
          </a:xfrm>
          <a:prstGeom prst="rect">
            <a:avLst/>
          </a:prstGeom>
          <a:noFill/>
        </p:spPr>
        <p:txBody>
          <a:bodyPr wrap="square" rtlCol="0">
            <a:spAutoFit/>
          </a:bodyPr>
          <a:lstStyle/>
          <a:p>
            <a:r>
              <a:rPr lang="en-US" dirty="0"/>
              <a:t>With a population of 300,000, Vigo is the main town for </a:t>
            </a:r>
            <a:r>
              <a:rPr lang="en-US" dirty="0" err="1"/>
              <a:t>Rías</a:t>
            </a:r>
            <a:r>
              <a:rPr lang="en-US" dirty="0"/>
              <a:t> </a:t>
            </a:r>
            <a:r>
              <a:rPr lang="en-US" dirty="0" err="1"/>
              <a:t>Baixas</a:t>
            </a:r>
            <a:r>
              <a:rPr lang="en-US" dirty="0"/>
              <a:t> and the </a:t>
            </a:r>
            <a:r>
              <a:rPr lang="en-US" dirty="0" err="1"/>
              <a:t>Pontevedra</a:t>
            </a:r>
            <a:r>
              <a:rPr lang="en-US" dirty="0"/>
              <a:t> region. It is often overlooked by visitors, yet it has an old town with much to recommend it and is built on hills that slope down to the sea, giving the visitor a San Francisco-like experience.</a:t>
            </a:r>
          </a:p>
          <a:p>
            <a:endParaRPr lang="en-US" dirty="0"/>
          </a:p>
        </p:txBody>
      </p:sp>
    </p:spTree>
    <p:extLst>
      <p:ext uri="{BB962C8B-B14F-4D97-AF65-F5344CB8AC3E}">
        <p14:creationId xmlns:p14="http://schemas.microsoft.com/office/powerpoint/2010/main" val="123017662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8527"/>
          </a:xfrm>
        </p:spPr>
        <p:txBody>
          <a:bodyPr>
            <a:normAutofit fontScale="90000"/>
          </a:bodyPr>
          <a:lstStyle/>
          <a:p>
            <a:r>
              <a:rPr lang="en-US" dirty="0"/>
              <a:t>Plaza del Casco Viejo</a:t>
            </a:r>
          </a:p>
        </p:txBody>
      </p:sp>
      <p:pic>
        <p:nvPicPr>
          <p:cNvPr id="2050" name="Picture 2" descr="Image result for vigo, spain casco viejo"/>
          <p:cNvPicPr>
            <a:picLocks noChangeAspect="1" noChangeArrowheads="1"/>
          </p:cNvPicPr>
          <p:nvPr/>
        </p:nvPicPr>
        <p:blipFill rotWithShape="1">
          <a:blip r:embed="rId2">
            <a:extLst>
              <a:ext uri="{28A0092B-C50C-407E-A947-70E740481C1C}">
                <a14:useLocalDpi xmlns:a14="http://schemas.microsoft.com/office/drawing/2010/main" val="0"/>
              </a:ext>
            </a:extLst>
          </a:blip>
          <a:srcRect b="16385"/>
          <a:stretch/>
        </p:blipFill>
        <p:spPr bwMode="auto">
          <a:xfrm>
            <a:off x="619528" y="932215"/>
            <a:ext cx="4419600" cy="2667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plaza casco viejo vigo"/>
          <p:cNvPicPr>
            <a:picLocks noChangeAspect="1" noChangeArrowheads="1"/>
          </p:cNvPicPr>
          <p:nvPr/>
        </p:nvPicPr>
        <p:blipFill rotWithShape="1">
          <a:blip r:embed="rId3">
            <a:extLst>
              <a:ext uri="{28A0092B-C50C-407E-A947-70E740481C1C}">
                <a14:useLocalDpi xmlns:a14="http://schemas.microsoft.com/office/drawing/2010/main" val="0"/>
              </a:ext>
            </a:extLst>
          </a:blip>
          <a:srcRect b="18840"/>
          <a:stretch/>
        </p:blipFill>
        <p:spPr bwMode="auto">
          <a:xfrm>
            <a:off x="499679" y="3796192"/>
            <a:ext cx="4659299" cy="283320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plaza casco viejo vi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8432" y="990600"/>
            <a:ext cx="3316943" cy="4925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071388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Visiting Vigo: Galicia’s largest city</a:t>
            </a:r>
          </a:p>
        </p:txBody>
      </p:sp>
      <p:sp>
        <p:nvSpPr>
          <p:cNvPr id="3" name="Content Placeholder 2"/>
          <p:cNvSpPr>
            <a:spLocks noGrp="1"/>
          </p:cNvSpPr>
          <p:nvPr>
            <p:ph idx="1"/>
          </p:nvPr>
        </p:nvSpPr>
        <p:spPr>
          <a:xfrm>
            <a:off x="457200" y="1699419"/>
            <a:ext cx="8229600" cy="1119982"/>
          </a:xfrm>
        </p:spPr>
        <p:txBody>
          <a:bodyPr>
            <a:normAutofit fontScale="85000" lnSpcReduction="20000"/>
          </a:bodyPr>
          <a:lstStyle/>
          <a:p>
            <a:r>
              <a:rPr lang="en-US" dirty="0"/>
              <a:t>The Montero Ríos street, near the cruise ship port, is where you will find terraces galore for drinks and lazy lunches. </a:t>
            </a:r>
          </a:p>
          <a:p>
            <a:endParaRPr lang="en-US" dirty="0"/>
          </a:p>
        </p:txBody>
      </p:sp>
      <p:pic>
        <p:nvPicPr>
          <p:cNvPr id="4" name="Picture 3"/>
          <p:cNvPicPr>
            <a:picLocks noChangeAspect="1"/>
          </p:cNvPicPr>
          <p:nvPr/>
        </p:nvPicPr>
        <p:blipFill rotWithShape="1">
          <a:blip r:embed="rId3"/>
          <a:srcRect l="2000" t="56668" r="34666" b="10671"/>
          <a:stretch/>
        </p:blipFill>
        <p:spPr>
          <a:xfrm>
            <a:off x="2362200" y="2667000"/>
            <a:ext cx="5429250" cy="223996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8450" y="4327376"/>
            <a:ext cx="3708400" cy="2470449"/>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3726" t="7053" r="3143" b="7961"/>
          <a:stretch/>
        </p:blipFill>
        <p:spPr>
          <a:xfrm>
            <a:off x="50800" y="4302112"/>
            <a:ext cx="3810000" cy="2482876"/>
          </a:xfrm>
          <a:prstGeom prst="rect">
            <a:avLst/>
          </a:prstGeom>
        </p:spPr>
      </p:pic>
    </p:spTree>
    <p:extLst>
      <p:ext uri="{BB962C8B-B14F-4D97-AF65-F5344CB8AC3E}">
        <p14:creationId xmlns:p14="http://schemas.microsoft.com/office/powerpoint/2010/main" val="37006452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a:t>Visiting Vigo: Galicia’s largest city</a:t>
            </a:r>
          </a:p>
        </p:txBody>
      </p:sp>
      <p:sp>
        <p:nvSpPr>
          <p:cNvPr id="3" name="Content Placeholder 2"/>
          <p:cNvSpPr>
            <a:spLocks noGrp="1"/>
          </p:cNvSpPr>
          <p:nvPr>
            <p:ph idx="1"/>
          </p:nvPr>
        </p:nvSpPr>
        <p:spPr>
          <a:xfrm>
            <a:off x="457200" y="1600200"/>
            <a:ext cx="3886200" cy="4525963"/>
          </a:xfrm>
        </p:spPr>
        <p:txBody>
          <a:bodyPr>
            <a:normAutofit fontScale="92500" lnSpcReduction="20000"/>
          </a:bodyPr>
          <a:lstStyle/>
          <a:p>
            <a:pPr marL="0" indent="0">
              <a:buNone/>
            </a:pPr>
            <a:r>
              <a:rPr lang="en-US" dirty="0"/>
              <a:t>You might continue up the hill in the green park called El Castro, for a fine view over the estuary. There are swings for children, plenty of trees and a café-restaurant at the top, by the fortress which gives the park its name.</a:t>
            </a:r>
          </a:p>
          <a:p>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10200" y="1219200"/>
            <a:ext cx="2895600" cy="5568462"/>
          </a:xfrm>
          <a:prstGeom prst="rect">
            <a:avLst/>
          </a:prstGeom>
        </p:spPr>
      </p:pic>
    </p:spTree>
    <p:extLst>
      <p:ext uri="{BB962C8B-B14F-4D97-AF65-F5344CB8AC3E}">
        <p14:creationId xmlns:p14="http://schemas.microsoft.com/office/powerpoint/2010/main" val="31720165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305799" cy="1143000"/>
          </a:xfrm>
        </p:spPr>
        <p:txBody>
          <a:bodyPr>
            <a:normAutofit/>
          </a:bodyPr>
          <a:lstStyle/>
          <a:p>
            <a:r>
              <a:rPr lang="en-US" dirty="0"/>
              <a:t>Visiting Vigo: Galicia’s largest city</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3867" y="4591050"/>
            <a:ext cx="4030133" cy="226695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000" y="3886199"/>
            <a:ext cx="3962400" cy="2971801"/>
          </a:xfrm>
          <a:prstGeom prst="rect">
            <a:avLst/>
          </a:prstGeom>
        </p:spPr>
      </p:pic>
      <p:sp>
        <p:nvSpPr>
          <p:cNvPr id="7" name="TextBox 6"/>
          <p:cNvSpPr txBox="1"/>
          <p:nvPr/>
        </p:nvSpPr>
        <p:spPr>
          <a:xfrm>
            <a:off x="762000" y="4038600"/>
            <a:ext cx="1295400" cy="369332"/>
          </a:xfrm>
          <a:prstGeom prst="rect">
            <a:avLst/>
          </a:prstGeom>
          <a:noFill/>
        </p:spPr>
        <p:txBody>
          <a:bodyPr wrap="square" rtlCol="0">
            <a:spAutoFit/>
          </a:bodyPr>
          <a:lstStyle/>
          <a:p>
            <a:r>
              <a:rPr lang="en-US" dirty="0"/>
              <a:t>Playa </a:t>
            </a:r>
            <a:r>
              <a:rPr lang="en-US" dirty="0" err="1"/>
              <a:t>Samil</a:t>
            </a:r>
            <a:endParaRPr lang="en-US" dirty="0"/>
          </a:p>
        </p:txBody>
      </p:sp>
      <p:sp>
        <p:nvSpPr>
          <p:cNvPr id="8" name="TextBox 7"/>
          <p:cNvSpPr txBox="1"/>
          <p:nvPr/>
        </p:nvSpPr>
        <p:spPr>
          <a:xfrm>
            <a:off x="5334000" y="4724400"/>
            <a:ext cx="1295400" cy="369332"/>
          </a:xfrm>
          <a:prstGeom prst="rect">
            <a:avLst/>
          </a:prstGeom>
          <a:noFill/>
        </p:spPr>
        <p:txBody>
          <a:bodyPr wrap="square" rtlCol="0">
            <a:spAutoFit/>
          </a:bodyPr>
          <a:lstStyle/>
          <a:p>
            <a:r>
              <a:rPr lang="en-US" dirty="0"/>
              <a:t>Playa El </a:t>
            </a:r>
            <a:r>
              <a:rPr lang="en-US" dirty="0" err="1"/>
              <a:t>Bao</a:t>
            </a:r>
            <a:r>
              <a:rPr lang="en-US" dirty="0"/>
              <a:t> </a:t>
            </a:r>
          </a:p>
        </p:txBody>
      </p:sp>
      <p:sp>
        <p:nvSpPr>
          <p:cNvPr id="11" name="Rectangle 10"/>
          <p:cNvSpPr/>
          <p:nvPr/>
        </p:nvSpPr>
        <p:spPr>
          <a:xfrm>
            <a:off x="533400" y="1676400"/>
            <a:ext cx="8229600" cy="1815882"/>
          </a:xfrm>
          <a:prstGeom prst="rect">
            <a:avLst/>
          </a:prstGeom>
        </p:spPr>
        <p:txBody>
          <a:bodyPr wrap="square">
            <a:spAutoFit/>
          </a:bodyPr>
          <a:lstStyle/>
          <a:p>
            <a:r>
              <a:rPr lang="en-US" sz="2800" dirty="0" err="1"/>
              <a:t>Samil</a:t>
            </a:r>
            <a:r>
              <a:rPr lang="en-US" sz="2800" dirty="0"/>
              <a:t> (with waterslides and pools for children) and El </a:t>
            </a:r>
            <a:r>
              <a:rPr lang="en-US" sz="2800" dirty="0" err="1"/>
              <a:t>Bao</a:t>
            </a:r>
            <a:r>
              <a:rPr lang="en-US" sz="2800" dirty="0"/>
              <a:t> beaches (playas) south of the city are long, popular and sandy with good facilities. Along the same stretch of coast you will find various smaller, quieter beaches.</a:t>
            </a:r>
          </a:p>
        </p:txBody>
      </p:sp>
    </p:spTree>
    <p:extLst>
      <p:ext uri="{BB962C8B-B14F-4D97-AF65-F5344CB8AC3E}">
        <p14:creationId xmlns:p14="http://schemas.microsoft.com/office/powerpoint/2010/main" val="215830927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Visiting Vigo: Galicia’s largest city</a:t>
            </a:r>
          </a:p>
        </p:txBody>
      </p:sp>
      <p:sp>
        <p:nvSpPr>
          <p:cNvPr id="3" name="Content Placeholder 2"/>
          <p:cNvSpPr>
            <a:spLocks noGrp="1"/>
          </p:cNvSpPr>
          <p:nvPr>
            <p:ph idx="1"/>
          </p:nvPr>
        </p:nvSpPr>
        <p:spPr/>
        <p:txBody>
          <a:bodyPr/>
          <a:lstStyle/>
          <a:p>
            <a:r>
              <a:rPr lang="en-US" dirty="0"/>
              <a:t>A foodie tour (including the bar El </a:t>
            </a:r>
            <a:r>
              <a:rPr lang="en-US" dirty="0" err="1"/>
              <a:t>Eligio</a:t>
            </a:r>
            <a:r>
              <a:rPr lang="en-US" dirty="0"/>
              <a:t>)</a:t>
            </a:r>
          </a:p>
          <a:p>
            <a:endParaRPr lang="en-US" dirty="0"/>
          </a:p>
          <a:p>
            <a:pPr marL="0" indent="0">
              <a:buNone/>
            </a:pPr>
            <a:r>
              <a:rPr lang="en-US" sz="1600" dirty="0">
                <a:hlinkClick r:id="rId2"/>
              </a:rPr>
              <a:t>http://www.thelondonfoodie.co.uk/2013/03/the-london-foodie-goes-to-spain-vigo.html</a:t>
            </a:r>
            <a:endParaRPr lang="en-US" sz="1600" dirty="0"/>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8400" y="3374119"/>
            <a:ext cx="4124843" cy="2752044"/>
          </a:xfrm>
          <a:prstGeom prst="rect">
            <a:avLst/>
          </a:prstGeom>
        </p:spPr>
      </p:pic>
    </p:spTree>
    <p:extLst>
      <p:ext uri="{BB962C8B-B14F-4D97-AF65-F5344CB8AC3E}">
        <p14:creationId xmlns:p14="http://schemas.microsoft.com/office/powerpoint/2010/main" val="311633336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5" y="381000"/>
            <a:ext cx="5410200" cy="609600"/>
          </a:xfrm>
        </p:spPr>
        <p:txBody>
          <a:bodyPr>
            <a:normAutofit fontScale="90000"/>
          </a:bodyPr>
          <a:lstStyle/>
          <a:p>
            <a:r>
              <a:rPr lang="en-US" dirty="0"/>
              <a:t>Visiting Vigo: </a:t>
            </a:r>
            <a:r>
              <a:rPr lang="en-US" dirty="0" err="1"/>
              <a:t>Cies</a:t>
            </a:r>
            <a:r>
              <a:rPr lang="en-US" dirty="0"/>
              <a:t> Islands</a:t>
            </a:r>
            <a:br>
              <a:rPr lang="en-US" dirty="0"/>
            </a:br>
            <a:r>
              <a:rPr lang="en-US" sz="1800" dirty="0">
                <a:hlinkClick r:id="rId3"/>
              </a:rPr>
              <a:t>https://www.youtube.com/watch?v=JfXm3f5fUz8</a:t>
            </a:r>
            <a:br>
              <a:rPr lang="en-US" sz="1800" dirty="0"/>
            </a:br>
            <a:endParaRPr lang="en-US" dirty="0"/>
          </a:p>
        </p:txBody>
      </p:sp>
      <p:sp>
        <p:nvSpPr>
          <p:cNvPr id="3" name="Content Placeholder 2"/>
          <p:cNvSpPr>
            <a:spLocks noGrp="1"/>
          </p:cNvSpPr>
          <p:nvPr>
            <p:ph idx="1"/>
          </p:nvPr>
        </p:nvSpPr>
        <p:spPr>
          <a:xfrm>
            <a:off x="323328" y="914400"/>
            <a:ext cx="4953000" cy="5943600"/>
          </a:xfrm>
        </p:spPr>
        <p:txBody>
          <a:bodyPr>
            <a:noAutofit/>
          </a:bodyPr>
          <a:lstStyle/>
          <a:p>
            <a:r>
              <a:rPr lang="en-US" sz="1400" dirty="0"/>
              <a:t>In summer months, from Vigo harbor, boats leave regularly for the magical </a:t>
            </a:r>
            <a:r>
              <a:rPr lang="en-US" sz="1400" dirty="0" err="1"/>
              <a:t>Cies</a:t>
            </a:r>
            <a:r>
              <a:rPr lang="en-US" sz="1400" dirty="0"/>
              <a:t> Islands. There are gorgeous white sandy beaches here. </a:t>
            </a:r>
          </a:p>
          <a:p>
            <a:r>
              <a:rPr lang="en-US" sz="1400" dirty="0"/>
              <a:t>The </a:t>
            </a:r>
            <a:r>
              <a:rPr lang="en-US" sz="1400" b="1" dirty="0" err="1"/>
              <a:t>Cíes</a:t>
            </a:r>
            <a:r>
              <a:rPr lang="en-US" sz="1400" b="1" dirty="0"/>
              <a:t> Islands</a:t>
            </a:r>
            <a:r>
              <a:rPr lang="en-US" sz="1400" dirty="0"/>
              <a:t> are an archipelago off the coast of </a:t>
            </a:r>
            <a:r>
              <a:rPr lang="en-US" sz="1400" dirty="0" err="1"/>
              <a:t>Pontevedra</a:t>
            </a:r>
            <a:r>
              <a:rPr lang="en-US" sz="1400" dirty="0"/>
              <a:t> in Galicia (Spain), in the mouth of the Ria de Vigo. They were declared a Nature Reserve in 1980 and are included in the Atlantic Islands of Galicia National Park,  created in 2002.</a:t>
            </a:r>
          </a:p>
          <a:p>
            <a:r>
              <a:rPr lang="en-US" sz="1400" dirty="0"/>
              <a:t>The archipelago consists of 3 islands: </a:t>
            </a:r>
            <a:r>
              <a:rPr lang="en-US" sz="1400" b="1" dirty="0" err="1"/>
              <a:t>Monteagudo</a:t>
            </a:r>
            <a:r>
              <a:rPr lang="en-US" sz="1400" dirty="0"/>
              <a:t> "Sharp Mount“, </a:t>
            </a:r>
            <a:r>
              <a:rPr lang="en-US" sz="1400" b="1" dirty="0"/>
              <a:t>do Faro</a:t>
            </a:r>
            <a:r>
              <a:rPr lang="en-US" sz="1400" dirty="0"/>
              <a:t> "Lighthouse Island", and </a:t>
            </a:r>
            <a:r>
              <a:rPr lang="en-US" sz="1400" b="1" dirty="0"/>
              <a:t>San </a:t>
            </a:r>
            <a:r>
              <a:rPr lang="en-US" sz="1400" b="1" dirty="0" err="1"/>
              <a:t>Martiño</a:t>
            </a:r>
            <a:r>
              <a:rPr lang="en-US" sz="1400" dirty="0"/>
              <a:t> "Saint Martin“.</a:t>
            </a:r>
          </a:p>
          <a:p>
            <a:r>
              <a:rPr lang="en-US" sz="1400" dirty="0"/>
              <a:t>The land is mountainous with rough, nearly vertical cliffs of more than 100 m (328 </a:t>
            </a:r>
            <a:r>
              <a:rPr lang="en-US" sz="1400" dirty="0" err="1"/>
              <a:t>ft</a:t>
            </a:r>
            <a:r>
              <a:rPr lang="en-US" sz="1400" dirty="0"/>
              <a:t>) on the western side, and numerous caves (</a:t>
            </a:r>
            <a:r>
              <a:rPr lang="en-US" sz="1400" i="1" dirty="0" err="1"/>
              <a:t>furnas</a:t>
            </a:r>
            <a:r>
              <a:rPr lang="en-US" sz="1400" dirty="0"/>
              <a:t>) formed by erosion from the sea and the wind. The eastern side is less steep, covered by woods and bushes and protected from the Atlantic winds, allowing the formation of beaches and dunes.</a:t>
            </a:r>
          </a:p>
          <a:p>
            <a:r>
              <a:rPr lang="en-US" sz="1400" dirty="0"/>
              <a:t>In February 2007 the British newspaper The Guardian chose </a:t>
            </a:r>
            <a:r>
              <a:rPr lang="en-US" sz="1400" dirty="0">
                <a:solidFill>
                  <a:srgbClr val="FF0000"/>
                </a:solidFill>
              </a:rPr>
              <a:t>the beach of </a:t>
            </a:r>
            <a:r>
              <a:rPr lang="en-US" sz="1400" dirty="0" err="1">
                <a:solidFill>
                  <a:srgbClr val="FF0000"/>
                </a:solidFill>
              </a:rPr>
              <a:t>Rodas</a:t>
            </a:r>
            <a:r>
              <a:rPr lang="en-US" sz="1400" dirty="0">
                <a:solidFill>
                  <a:srgbClr val="FF0000"/>
                </a:solidFill>
              </a:rPr>
              <a:t>, on the island of </a:t>
            </a:r>
            <a:r>
              <a:rPr lang="en-US" sz="1400" b="1" dirty="0" err="1">
                <a:solidFill>
                  <a:srgbClr val="FF0000"/>
                </a:solidFill>
              </a:rPr>
              <a:t>Monteagudo</a:t>
            </a:r>
            <a:r>
              <a:rPr lang="en-US" sz="1400" dirty="0">
                <a:solidFill>
                  <a:srgbClr val="FF0000"/>
                </a:solidFill>
              </a:rPr>
              <a:t>, as "the best beach in the world." </a:t>
            </a:r>
            <a:r>
              <a:rPr lang="en-US" sz="1400" dirty="0"/>
              <a:t>"</a:t>
            </a:r>
            <a:r>
              <a:rPr lang="en-US" sz="1400" i="1" dirty="0" err="1"/>
              <a:t>Galegos</a:t>
            </a:r>
            <a:r>
              <a:rPr lang="en-US" sz="1400" i="1" dirty="0"/>
              <a:t> come here to spend long, lazy summer days on the Praia das </a:t>
            </a:r>
            <a:r>
              <a:rPr lang="en-US" sz="1400" i="1" dirty="0" err="1"/>
              <a:t>Rodas</a:t>
            </a:r>
            <a:r>
              <a:rPr lang="en-US" sz="1400" i="1" dirty="0"/>
              <a:t>, a perfect crescent of soft, pale sand backed by small dunes sheltering a calm lagoon of crystal-clear sea</a:t>
            </a:r>
            <a:r>
              <a:rPr lang="en-US" sz="1400" dirty="0"/>
              <a:t>", says the magazine.</a:t>
            </a:r>
          </a:p>
          <a:p>
            <a:r>
              <a:rPr lang="en-US" sz="1400" dirty="0"/>
              <a:t>The world's largest colony of seagulls exists here, about 22,000 pairs.</a:t>
            </a:r>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t="12917" b="17083"/>
          <a:stretch/>
        </p:blipFill>
        <p:spPr>
          <a:xfrm>
            <a:off x="5495925" y="19050"/>
            <a:ext cx="3656516" cy="480060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04920" y="4572000"/>
            <a:ext cx="3108325" cy="2331244"/>
          </a:xfrm>
          <a:prstGeom prst="rect">
            <a:avLst/>
          </a:prstGeom>
        </p:spPr>
      </p:pic>
    </p:spTree>
    <p:extLst>
      <p:ext uri="{BB962C8B-B14F-4D97-AF65-F5344CB8AC3E}">
        <p14:creationId xmlns:p14="http://schemas.microsoft.com/office/powerpoint/2010/main" val="311737525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82562"/>
          </a:xfrm>
        </p:spPr>
        <p:txBody>
          <a:bodyPr>
            <a:normAutofit fontScale="90000"/>
          </a:bodyPr>
          <a:lstStyle/>
          <a:p>
            <a:br>
              <a:rPr lang="en-US" dirty="0"/>
            </a:br>
            <a:br>
              <a:rPr lang="en-US" sz="1000" dirty="0"/>
            </a:br>
            <a:br>
              <a:rPr lang="en-US" sz="1000" dirty="0"/>
            </a:br>
            <a:br>
              <a:rPr lang="en-US" sz="1000" dirty="0"/>
            </a:br>
            <a:r>
              <a:rPr lang="en-US" dirty="0"/>
              <a:t>Near Vigo: </a:t>
            </a:r>
            <a:r>
              <a:rPr lang="en-US" dirty="0" err="1"/>
              <a:t>Baiona</a:t>
            </a:r>
            <a:br>
              <a:rPr lang="en-US" dirty="0"/>
            </a:br>
            <a:endParaRPr lang="en-US" dirty="0"/>
          </a:p>
        </p:txBody>
      </p:sp>
      <p:sp>
        <p:nvSpPr>
          <p:cNvPr id="3" name="Content Placeholder 2"/>
          <p:cNvSpPr>
            <a:spLocks noGrp="1"/>
          </p:cNvSpPr>
          <p:nvPr>
            <p:ph idx="1"/>
          </p:nvPr>
        </p:nvSpPr>
        <p:spPr>
          <a:xfrm>
            <a:off x="457200" y="990600"/>
            <a:ext cx="8229600" cy="3276601"/>
          </a:xfrm>
        </p:spPr>
        <p:txBody>
          <a:bodyPr>
            <a:normAutofit fontScale="47500" lnSpcReduction="20000"/>
          </a:bodyPr>
          <a:lstStyle/>
          <a:p>
            <a:r>
              <a:rPr lang="en-US" dirty="0">
                <a:solidFill>
                  <a:srgbClr val="FF0000"/>
                </a:solidFill>
              </a:rPr>
              <a:t>Twenty miles from Vigo, the great fortress of this coastal town </a:t>
            </a:r>
            <a:r>
              <a:rPr lang="en-US" dirty="0"/>
              <a:t>presents itself across the water as a giant wall. Never assaulted in war, nor scavenged by the local citizenry for its fair granite, the fortress </a:t>
            </a:r>
            <a:r>
              <a:rPr lang="en-US" dirty="0">
                <a:solidFill>
                  <a:srgbClr val="FF0000"/>
                </a:solidFill>
              </a:rPr>
              <a:t>is a weighty reminder of an older Spain, when Catholic monarchs were building defenses against resurgences of the Moors in the south and unknown enemies by sea. </a:t>
            </a:r>
          </a:p>
          <a:p>
            <a:endParaRPr lang="en-US" dirty="0">
              <a:solidFill>
                <a:srgbClr val="FF0000"/>
              </a:solidFill>
            </a:endParaRPr>
          </a:p>
          <a:p>
            <a:r>
              <a:rPr lang="en-US" dirty="0">
                <a:solidFill>
                  <a:srgbClr val="FF0000"/>
                </a:solidFill>
              </a:rPr>
              <a:t>All along the sea here is a maritime walkway </a:t>
            </a:r>
            <a:r>
              <a:rPr lang="en-US" dirty="0"/>
              <a:t>that continues back to </a:t>
            </a:r>
            <a:r>
              <a:rPr lang="en-US" dirty="0" err="1"/>
              <a:t>Baiona</a:t>
            </a:r>
            <a:r>
              <a:rPr lang="en-US" dirty="0"/>
              <a:t> town. A walk from tower to tower along the 14th century wall gives a changing view of the boat-filled harbor round to Vigo Bay, and far out to sea. </a:t>
            </a:r>
            <a:r>
              <a:rPr lang="en-US" dirty="0">
                <a:solidFill>
                  <a:srgbClr val="FF0000"/>
                </a:solidFill>
              </a:rPr>
              <a:t>In the harbor, you will spy an old galleon, or rather the replica of one: nothing less than the </a:t>
            </a:r>
            <a:r>
              <a:rPr lang="en-US" dirty="0" err="1">
                <a:solidFill>
                  <a:srgbClr val="FF0000"/>
                </a:solidFill>
              </a:rPr>
              <a:t>Carabela</a:t>
            </a:r>
            <a:r>
              <a:rPr lang="en-US" dirty="0">
                <a:solidFill>
                  <a:srgbClr val="FF0000"/>
                </a:solidFill>
              </a:rPr>
              <a:t> </a:t>
            </a:r>
            <a:r>
              <a:rPr lang="en-US" dirty="0" err="1">
                <a:solidFill>
                  <a:srgbClr val="FF0000"/>
                </a:solidFill>
              </a:rPr>
              <a:t>Pinta</a:t>
            </a:r>
            <a:r>
              <a:rPr lang="en-US" dirty="0">
                <a:solidFill>
                  <a:srgbClr val="FF0000"/>
                </a:solidFill>
              </a:rPr>
              <a:t>, which arrived here on 1st March 1493 to announce the discovery of America by Christopher Columbus</a:t>
            </a:r>
            <a:r>
              <a:rPr lang="en-US" dirty="0"/>
              <a:t>. Across the bay, you will see the long, golden strand of Playa </a:t>
            </a:r>
            <a:r>
              <a:rPr lang="en-US" dirty="0" err="1"/>
              <a:t>América</a:t>
            </a:r>
            <a:r>
              <a:rPr lang="en-US" dirty="0"/>
              <a:t>.</a:t>
            </a:r>
          </a:p>
          <a:p>
            <a:endParaRPr lang="en-US" dirty="0"/>
          </a:p>
          <a:p>
            <a:r>
              <a:rPr lang="en-US" dirty="0"/>
              <a:t>If you found the water of the Atlantic Isles beaches cold, here it's notably warmer and the water is normally calm for swimming. </a:t>
            </a:r>
          </a:p>
          <a:p>
            <a:endParaRPr lang="en-US" dirty="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4267201"/>
            <a:ext cx="6477000" cy="253365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3788950"/>
            <a:ext cx="2895600" cy="2023301"/>
          </a:xfrm>
          <a:prstGeom prst="rect">
            <a:avLst/>
          </a:prstGeom>
        </p:spPr>
      </p:pic>
    </p:spTree>
    <p:extLst>
      <p:ext uri="{BB962C8B-B14F-4D97-AF65-F5344CB8AC3E}">
        <p14:creationId xmlns:p14="http://schemas.microsoft.com/office/powerpoint/2010/main" val="54848137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r>
              <a:rPr lang="en-US" dirty="0"/>
              <a:t>A </a:t>
            </a:r>
            <a:r>
              <a:rPr lang="en-US" dirty="0" err="1"/>
              <a:t>Coruña</a:t>
            </a:r>
            <a:endParaRPr lang="en-US" dirty="0"/>
          </a:p>
        </p:txBody>
      </p:sp>
      <p:sp>
        <p:nvSpPr>
          <p:cNvPr id="3" name="Content Placeholder 2"/>
          <p:cNvSpPr>
            <a:spLocks noGrp="1"/>
          </p:cNvSpPr>
          <p:nvPr>
            <p:ph idx="1"/>
          </p:nvPr>
        </p:nvSpPr>
        <p:spPr>
          <a:xfrm>
            <a:off x="457200" y="838200"/>
            <a:ext cx="8229600" cy="1752601"/>
          </a:xfrm>
        </p:spPr>
        <p:txBody>
          <a:bodyPr>
            <a:normAutofit fontScale="85000" lnSpcReduction="10000"/>
          </a:bodyPr>
          <a:lstStyle/>
          <a:p>
            <a:r>
              <a:rPr lang="en-US" dirty="0"/>
              <a:t>A </a:t>
            </a:r>
            <a:r>
              <a:rPr lang="en-US" dirty="0" err="1"/>
              <a:t>Coruña</a:t>
            </a:r>
            <a:r>
              <a:rPr lang="en-US" dirty="0"/>
              <a:t> spread from the peninsula where the Tower of Hercules stands, onto the mainland. The oldest part, known popularly in Galician as </a:t>
            </a:r>
            <a:r>
              <a:rPr lang="en-US" dirty="0" err="1"/>
              <a:t>Cidade</a:t>
            </a:r>
            <a:r>
              <a:rPr lang="en-US" dirty="0"/>
              <a:t> Vella (Old City), is built on an ancient Celtic </a:t>
            </a:r>
            <a:r>
              <a:rPr lang="en-US" dirty="0" err="1"/>
              <a:t>castro</a:t>
            </a:r>
            <a:r>
              <a:rPr lang="en-US" dirty="0"/>
              <a:t>.</a:t>
            </a:r>
          </a:p>
        </p:txBody>
      </p:sp>
      <p:pic>
        <p:nvPicPr>
          <p:cNvPr id="3074" name="Picture 2" descr="https://upload.wikimedia.org/wikipedia/commons/thumb/5/5b/Elvi%C3%B1a_aceso_a_croa_lado_oposto.JPG/1280px-Elvi%C3%B1a_aceso_a_croa_lado_oposto.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7791" r="12338"/>
          <a:stretch/>
        </p:blipFill>
        <p:spPr bwMode="auto">
          <a:xfrm>
            <a:off x="228600" y="2629850"/>
            <a:ext cx="3124200" cy="293369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upload.wikimedia.org/wikipedia/commons/thumb/f/f7/San_Domingos_A_Coru%C3%B1a.jpg/800px-San_Domingos_A_Coru%C3%B1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43675" y="2362200"/>
            <a:ext cx="2143125" cy="320134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772275" y="5563549"/>
            <a:ext cx="1914525" cy="646331"/>
          </a:xfrm>
          <a:prstGeom prst="rect">
            <a:avLst/>
          </a:prstGeom>
          <a:noFill/>
        </p:spPr>
        <p:txBody>
          <a:bodyPr wrap="square" rtlCol="0">
            <a:spAutoFit/>
          </a:bodyPr>
          <a:lstStyle/>
          <a:p>
            <a:r>
              <a:rPr lang="en-US" dirty="0" err="1"/>
              <a:t>Convento</a:t>
            </a:r>
            <a:r>
              <a:rPr lang="en-US" dirty="0"/>
              <a:t> de San Domingo</a:t>
            </a:r>
          </a:p>
        </p:txBody>
      </p:sp>
      <p:pic>
        <p:nvPicPr>
          <p:cNvPr id="3078" name="Picture 6" descr="https://upload.wikimedia.org/wikipedia/commons/thumb/3/3b/Colegiata_de_Santa_Maria6.jpg/1280px-Colegiata_de_Santa_Maria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86025" y="3352800"/>
            <a:ext cx="4038600" cy="302895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655093" y="6381750"/>
            <a:ext cx="3700463" cy="369332"/>
          </a:xfrm>
          <a:prstGeom prst="rect">
            <a:avLst/>
          </a:prstGeom>
          <a:noFill/>
        </p:spPr>
        <p:txBody>
          <a:bodyPr wrap="square" rtlCol="0">
            <a:spAutoFit/>
          </a:bodyPr>
          <a:lstStyle/>
          <a:p>
            <a:r>
              <a:rPr lang="en-US" dirty="0" err="1"/>
              <a:t>Colexiata</a:t>
            </a:r>
            <a:r>
              <a:rPr lang="en-US" dirty="0"/>
              <a:t> de Santa </a:t>
            </a:r>
            <a:r>
              <a:rPr lang="en-US" dirty="0" err="1"/>
              <a:t>María</a:t>
            </a:r>
            <a:r>
              <a:rPr lang="en-US" dirty="0"/>
              <a:t> do Campo</a:t>
            </a:r>
          </a:p>
        </p:txBody>
      </p:sp>
      <p:sp>
        <p:nvSpPr>
          <p:cNvPr id="5" name="TextBox 4"/>
          <p:cNvSpPr txBox="1"/>
          <p:nvPr/>
        </p:nvSpPr>
        <p:spPr>
          <a:xfrm>
            <a:off x="385762" y="5562600"/>
            <a:ext cx="1905001" cy="369332"/>
          </a:xfrm>
          <a:prstGeom prst="rect">
            <a:avLst/>
          </a:prstGeom>
          <a:noFill/>
        </p:spPr>
        <p:txBody>
          <a:bodyPr wrap="square" rtlCol="0">
            <a:spAutoFit/>
          </a:bodyPr>
          <a:lstStyle/>
          <a:p>
            <a:r>
              <a:rPr lang="en-US" dirty="0"/>
              <a:t>Castro de </a:t>
            </a:r>
            <a:r>
              <a:rPr lang="en-US" dirty="0" err="1"/>
              <a:t>Elviña</a:t>
            </a:r>
            <a:endParaRPr lang="en-US" dirty="0"/>
          </a:p>
        </p:txBody>
      </p:sp>
    </p:spTree>
    <p:extLst>
      <p:ext uri="{BB962C8B-B14F-4D97-AF65-F5344CB8AC3E}">
        <p14:creationId xmlns:p14="http://schemas.microsoft.com/office/powerpoint/2010/main" val="29624950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36875" t="19531" r="21875" b="10157"/>
          <a:stretch>
            <a:fillRect/>
          </a:stretch>
        </p:blipFill>
        <p:spPr bwMode="auto">
          <a:xfrm>
            <a:off x="2286000" y="0"/>
            <a:ext cx="5029200" cy="6858000"/>
          </a:xfrm>
          <a:prstGeom prst="rect">
            <a:avLst/>
          </a:prstGeom>
          <a:noFill/>
          <a:ln w="9525">
            <a:noFill/>
            <a:miter lim="800000"/>
            <a:headEnd/>
            <a:tailEnd/>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Image result for cidade vella a corun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537634"/>
            <a:ext cx="7696200" cy="513347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676400" y="5728256"/>
            <a:ext cx="6172200" cy="369332"/>
          </a:xfrm>
          <a:prstGeom prst="rect">
            <a:avLst/>
          </a:prstGeom>
          <a:noFill/>
        </p:spPr>
        <p:txBody>
          <a:bodyPr wrap="square" rtlCol="0">
            <a:spAutoFit/>
          </a:bodyPr>
          <a:lstStyle/>
          <a:p>
            <a:r>
              <a:rPr lang="pt-BR" dirty="0"/>
              <a:t>A Coruña. Praza de Azcárraga e Fonte do Desexo. Cidade Vella</a:t>
            </a:r>
            <a:endParaRPr lang="en-US" dirty="0"/>
          </a:p>
        </p:txBody>
      </p:sp>
    </p:spTree>
    <p:extLst>
      <p:ext uri="{BB962C8B-B14F-4D97-AF65-F5344CB8AC3E}">
        <p14:creationId xmlns:p14="http://schemas.microsoft.com/office/powerpoint/2010/main" val="110493733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Image result for castle of san anton la coruna"/>
          <p:cNvPicPr>
            <a:picLocks noChangeAspect="1" noChangeArrowheads="1"/>
          </p:cNvPicPr>
          <p:nvPr/>
        </p:nvPicPr>
        <p:blipFill rotWithShape="1">
          <a:blip r:embed="rId2">
            <a:extLst>
              <a:ext uri="{28A0092B-C50C-407E-A947-70E740481C1C}">
                <a14:useLocalDpi xmlns:a14="http://schemas.microsoft.com/office/drawing/2010/main" val="0"/>
              </a:ext>
            </a:extLst>
          </a:blip>
          <a:srcRect l="12500" b="19445"/>
          <a:stretch/>
        </p:blipFill>
        <p:spPr bwMode="auto">
          <a:xfrm>
            <a:off x="152400" y="4572000"/>
            <a:ext cx="4267200" cy="220980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plaza maria pita"/>
          <p:cNvPicPr>
            <a:picLocks noChangeAspect="1" noChangeArrowheads="1"/>
          </p:cNvPicPr>
          <p:nvPr/>
        </p:nvPicPr>
        <p:blipFill rotWithShape="1">
          <a:blip r:embed="rId3">
            <a:extLst>
              <a:ext uri="{28A0092B-C50C-407E-A947-70E740481C1C}">
                <a14:useLocalDpi xmlns:a14="http://schemas.microsoft.com/office/drawing/2010/main" val="0"/>
              </a:ext>
            </a:extLst>
          </a:blip>
          <a:srcRect l="10001" t="10477" r="17272" b="12663"/>
          <a:stretch/>
        </p:blipFill>
        <p:spPr bwMode="auto">
          <a:xfrm>
            <a:off x="6843713" y="3657600"/>
            <a:ext cx="2152650" cy="32004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274638"/>
            <a:ext cx="8229600" cy="563562"/>
          </a:xfrm>
        </p:spPr>
        <p:txBody>
          <a:bodyPr>
            <a:normAutofit fontScale="90000"/>
          </a:bodyPr>
          <a:lstStyle/>
          <a:p>
            <a:r>
              <a:rPr lang="en-US" dirty="0"/>
              <a:t>A few historical facts</a:t>
            </a:r>
          </a:p>
        </p:txBody>
      </p:sp>
      <p:sp>
        <p:nvSpPr>
          <p:cNvPr id="3" name="Content Placeholder 2"/>
          <p:cNvSpPr>
            <a:spLocks noGrp="1"/>
          </p:cNvSpPr>
          <p:nvPr>
            <p:ph idx="1"/>
          </p:nvPr>
        </p:nvSpPr>
        <p:spPr>
          <a:xfrm>
            <a:off x="428625" y="914400"/>
            <a:ext cx="7724775" cy="4525963"/>
          </a:xfrm>
        </p:spPr>
        <p:txBody>
          <a:bodyPr>
            <a:normAutofit fontScale="55000" lnSpcReduction="20000"/>
          </a:bodyPr>
          <a:lstStyle/>
          <a:p>
            <a:r>
              <a:rPr lang="en-US" dirty="0"/>
              <a:t>The Muslim invasion of the Iberian peninsula left no archaeological evidence in the northwest, so </a:t>
            </a:r>
            <a:r>
              <a:rPr lang="en-US" dirty="0">
                <a:solidFill>
                  <a:srgbClr val="FF0000"/>
                </a:solidFill>
              </a:rPr>
              <a:t>it cannot be said whether or not the Muslim invaders ever reached the city</a:t>
            </a:r>
            <a:r>
              <a:rPr lang="en-US" dirty="0"/>
              <a:t>.</a:t>
            </a:r>
          </a:p>
          <a:p>
            <a:r>
              <a:rPr lang="en-US" dirty="0"/>
              <a:t>During the Modern period, the city was a port and center for the manufacturing of textiles.</a:t>
            </a:r>
          </a:p>
          <a:p>
            <a:r>
              <a:rPr lang="en-US" dirty="0"/>
              <a:t> In </a:t>
            </a:r>
            <a:r>
              <a:rPr lang="en-US" dirty="0">
                <a:solidFill>
                  <a:srgbClr val="FF0000"/>
                </a:solidFill>
              </a:rPr>
              <a:t>1520, king Carlos I of Spain embarked from the harbor of A </a:t>
            </a:r>
            <a:r>
              <a:rPr lang="en-US" dirty="0" err="1">
                <a:solidFill>
                  <a:srgbClr val="FF0000"/>
                </a:solidFill>
              </a:rPr>
              <a:t>Coruña</a:t>
            </a:r>
            <a:r>
              <a:rPr lang="en-US" dirty="0">
                <a:solidFill>
                  <a:srgbClr val="FF0000"/>
                </a:solidFill>
              </a:rPr>
              <a:t> to be elected Emperor of the Holy Roman Empire (as Charles V</a:t>
            </a:r>
            <a:r>
              <a:rPr lang="en-US" dirty="0"/>
              <a:t>). </a:t>
            </a:r>
          </a:p>
          <a:p>
            <a:r>
              <a:rPr lang="en-US" dirty="0"/>
              <a:t>The Castle of San </a:t>
            </a:r>
            <a:r>
              <a:rPr lang="en-US" dirty="0" err="1"/>
              <a:t>Antón</a:t>
            </a:r>
            <a:r>
              <a:rPr lang="en-US" dirty="0"/>
              <a:t> was built as a defense of the city and its harbor.</a:t>
            </a:r>
          </a:p>
          <a:p>
            <a:r>
              <a:rPr lang="en-US" dirty="0"/>
              <a:t>From the port of Ferrol in the Province of A </a:t>
            </a:r>
            <a:r>
              <a:rPr lang="en-US" dirty="0" err="1"/>
              <a:t>Coruña</a:t>
            </a:r>
            <a:r>
              <a:rPr lang="en-US" dirty="0"/>
              <a:t>, </a:t>
            </a:r>
            <a:r>
              <a:rPr lang="en-US" dirty="0">
                <a:solidFill>
                  <a:srgbClr val="FF0000"/>
                </a:solidFill>
              </a:rPr>
              <a:t>Philip II left to marry Mary Tudor in 1554, and much later, in 1588, from the same port the Spanish Armada would set sail to the Spanish Netherlands and England</a:t>
            </a:r>
            <a:r>
              <a:rPr lang="en-US" dirty="0"/>
              <a:t>. </a:t>
            </a:r>
          </a:p>
          <a:p>
            <a:r>
              <a:rPr lang="en-US" dirty="0"/>
              <a:t>In the following year, during the Anglo-Spanish War, Francis Drake besieged A </a:t>
            </a:r>
            <a:r>
              <a:rPr lang="en-US" dirty="0" err="1"/>
              <a:t>Coruña</a:t>
            </a:r>
            <a:r>
              <a:rPr lang="en-US" dirty="0"/>
              <a:t>, but was repelled, starting </a:t>
            </a:r>
            <a:r>
              <a:rPr lang="en-US" dirty="0">
                <a:solidFill>
                  <a:srgbClr val="FF0000"/>
                </a:solidFill>
              </a:rPr>
              <a:t>the legend of </a:t>
            </a:r>
            <a:r>
              <a:rPr lang="en-US" dirty="0" err="1">
                <a:solidFill>
                  <a:srgbClr val="FF0000"/>
                </a:solidFill>
              </a:rPr>
              <a:t>María</a:t>
            </a:r>
            <a:r>
              <a:rPr lang="en-US" dirty="0">
                <a:solidFill>
                  <a:srgbClr val="FF0000"/>
                </a:solidFill>
              </a:rPr>
              <a:t> Pita</a:t>
            </a:r>
            <a:r>
              <a:rPr lang="en-US" dirty="0"/>
              <a:t>, a woman who took her dead husband's spear, killed the flag bearer of the British forces and rallied support to deny a breach in the wall to the enemy.</a:t>
            </a:r>
          </a:p>
          <a:p>
            <a:endParaRPr lang="en-US" dirty="0"/>
          </a:p>
        </p:txBody>
      </p:sp>
      <p:sp>
        <p:nvSpPr>
          <p:cNvPr id="4" name="TextBox 3"/>
          <p:cNvSpPr txBox="1"/>
          <p:nvPr/>
        </p:nvSpPr>
        <p:spPr>
          <a:xfrm>
            <a:off x="152400" y="6443246"/>
            <a:ext cx="2133600" cy="338554"/>
          </a:xfrm>
          <a:prstGeom prst="rect">
            <a:avLst/>
          </a:prstGeom>
          <a:noFill/>
        </p:spPr>
        <p:txBody>
          <a:bodyPr wrap="square" rtlCol="0">
            <a:spAutoFit/>
          </a:bodyPr>
          <a:lstStyle/>
          <a:p>
            <a:r>
              <a:rPr lang="en-US" sz="1600" b="1" dirty="0">
                <a:solidFill>
                  <a:srgbClr val="FF0000"/>
                </a:solidFill>
              </a:rPr>
              <a:t>Castle of San </a:t>
            </a:r>
            <a:r>
              <a:rPr lang="en-US" sz="1600" b="1" dirty="0" err="1">
                <a:solidFill>
                  <a:srgbClr val="FF0000"/>
                </a:solidFill>
              </a:rPr>
              <a:t>Antón</a:t>
            </a:r>
            <a:endParaRPr lang="en-US" sz="1600" b="1" dirty="0">
              <a:solidFill>
                <a:srgbClr val="FF0000"/>
              </a:solidFill>
            </a:endParaRPr>
          </a:p>
        </p:txBody>
      </p:sp>
      <p:sp>
        <p:nvSpPr>
          <p:cNvPr id="7" name="TextBox 6"/>
          <p:cNvSpPr txBox="1"/>
          <p:nvPr/>
        </p:nvSpPr>
        <p:spPr>
          <a:xfrm>
            <a:off x="7196138" y="6500396"/>
            <a:ext cx="1828800" cy="338554"/>
          </a:xfrm>
          <a:prstGeom prst="rect">
            <a:avLst/>
          </a:prstGeom>
          <a:noFill/>
        </p:spPr>
        <p:txBody>
          <a:bodyPr wrap="square" rtlCol="0">
            <a:spAutoFit/>
          </a:bodyPr>
          <a:lstStyle/>
          <a:p>
            <a:r>
              <a:rPr lang="en-US" sz="1600" b="1" dirty="0">
                <a:solidFill>
                  <a:srgbClr val="FF0000"/>
                </a:solidFill>
              </a:rPr>
              <a:t>Plaza de </a:t>
            </a:r>
            <a:r>
              <a:rPr lang="en-US" sz="1600" b="1" dirty="0" err="1">
                <a:solidFill>
                  <a:srgbClr val="FF0000"/>
                </a:solidFill>
              </a:rPr>
              <a:t>María</a:t>
            </a:r>
            <a:r>
              <a:rPr lang="en-US" sz="1600" b="1" dirty="0">
                <a:solidFill>
                  <a:srgbClr val="FF0000"/>
                </a:solidFill>
              </a:rPr>
              <a:t> Pita</a:t>
            </a:r>
          </a:p>
        </p:txBody>
      </p:sp>
    </p:spTree>
    <p:extLst>
      <p:ext uri="{BB962C8B-B14F-4D97-AF65-F5344CB8AC3E}">
        <p14:creationId xmlns:p14="http://schemas.microsoft.com/office/powerpoint/2010/main" val="52912437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6063"/>
            <a:ext cx="3962400" cy="808038"/>
          </a:xfrm>
        </p:spPr>
        <p:txBody>
          <a:bodyPr>
            <a:noAutofit/>
          </a:bodyPr>
          <a:lstStyle/>
          <a:p>
            <a:r>
              <a:rPr lang="en-US" sz="3200" dirty="0"/>
              <a:t>Architecture: </a:t>
            </a:r>
            <a:r>
              <a:rPr lang="en-US" sz="3200" dirty="0" err="1"/>
              <a:t>galerías</a:t>
            </a:r>
            <a:endParaRPr lang="en-US" sz="32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89525" y="246063"/>
            <a:ext cx="2941320" cy="3921760"/>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0000" y="4267200"/>
            <a:ext cx="3454400" cy="2590800"/>
          </a:xfrm>
          <a:prstGeom prst="rect">
            <a:avLst/>
          </a:prstGeom>
        </p:spPr>
      </p:pic>
      <p:sp>
        <p:nvSpPr>
          <p:cNvPr id="6" name="Rectangle 5"/>
          <p:cNvSpPr/>
          <p:nvPr/>
        </p:nvSpPr>
        <p:spPr>
          <a:xfrm>
            <a:off x="304800" y="990600"/>
            <a:ext cx="4572000" cy="5355312"/>
          </a:xfrm>
          <a:prstGeom prst="rect">
            <a:avLst/>
          </a:prstGeom>
        </p:spPr>
        <p:txBody>
          <a:bodyPr>
            <a:spAutoFit/>
          </a:bodyPr>
          <a:lstStyle/>
          <a:p>
            <a:r>
              <a:rPr lang="en-US" i="1" dirty="0"/>
              <a:t>*A </a:t>
            </a:r>
            <a:r>
              <a:rPr lang="en-US" i="1" dirty="0" err="1"/>
              <a:t>galería</a:t>
            </a:r>
            <a:r>
              <a:rPr lang="en-US" i="1" dirty="0"/>
              <a:t> is a balcony, but one that is enclosed in a glass frame protecting it from Galicia's cool winters and making it usable all year round. </a:t>
            </a:r>
          </a:p>
          <a:p>
            <a:r>
              <a:rPr lang="en-US" i="1" dirty="0"/>
              <a:t>*</a:t>
            </a:r>
            <a:r>
              <a:rPr lang="en-US" i="1" dirty="0" err="1"/>
              <a:t>Galerías</a:t>
            </a:r>
            <a:r>
              <a:rPr lang="en-US" i="1" dirty="0"/>
              <a:t> can appear on the first floor level, or on the top floor and there are many variances on the basic design. </a:t>
            </a:r>
          </a:p>
          <a:p>
            <a:endParaRPr lang="en-US" i="1" dirty="0"/>
          </a:p>
          <a:p>
            <a:r>
              <a:rPr lang="en-US" dirty="0"/>
              <a:t>The reason </a:t>
            </a:r>
            <a:r>
              <a:rPr lang="en-US" dirty="0" err="1"/>
              <a:t>galerías</a:t>
            </a:r>
            <a:r>
              <a:rPr lang="en-US" dirty="0"/>
              <a:t> are so prevalent and significant in A Coruna is twofold:</a:t>
            </a:r>
          </a:p>
          <a:p>
            <a:r>
              <a:rPr lang="en-US" dirty="0"/>
              <a:t>*Firstly, unlike Galicia's other provincial capitals, a large part of the city is "modernist" and was built in the late nineteenth and early twentieth centuries – the </a:t>
            </a:r>
            <a:r>
              <a:rPr lang="en-US" dirty="0" err="1"/>
              <a:t>galería</a:t>
            </a:r>
            <a:r>
              <a:rPr lang="en-US" dirty="0"/>
              <a:t> design was especially popular during this period. </a:t>
            </a:r>
          </a:p>
          <a:p>
            <a:r>
              <a:rPr lang="en-US" dirty="0"/>
              <a:t>*Secondly, the original fisherman's houses that lined the harbor and port were built with </a:t>
            </a:r>
            <a:r>
              <a:rPr lang="en-US" dirty="0" err="1"/>
              <a:t>galerías</a:t>
            </a:r>
            <a:r>
              <a:rPr lang="en-US" dirty="0"/>
              <a:t> and subsequent structures that replaced them continued this style.</a:t>
            </a:r>
          </a:p>
        </p:txBody>
      </p:sp>
    </p:spTree>
    <p:extLst>
      <p:ext uri="{BB962C8B-B14F-4D97-AF65-F5344CB8AC3E}">
        <p14:creationId xmlns:p14="http://schemas.microsoft.com/office/powerpoint/2010/main" val="300890436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Costa da </a:t>
            </a:r>
            <a:r>
              <a:rPr lang="en-US" dirty="0" err="1"/>
              <a:t>Morte</a:t>
            </a:r>
            <a:r>
              <a:rPr lang="en-US" dirty="0"/>
              <a:t>- </a:t>
            </a:r>
            <a:r>
              <a:rPr lang="en-US" dirty="0" err="1"/>
              <a:t>Fisterra</a:t>
            </a:r>
            <a:br>
              <a:rPr lang="en-US" dirty="0"/>
            </a:br>
            <a:r>
              <a:rPr lang="en-US" dirty="0"/>
              <a:t>(Finisterre)</a:t>
            </a:r>
          </a:p>
        </p:txBody>
      </p:sp>
      <p:sp>
        <p:nvSpPr>
          <p:cNvPr id="3" name="Content Placeholder 2"/>
          <p:cNvSpPr>
            <a:spLocks noGrp="1"/>
          </p:cNvSpPr>
          <p:nvPr>
            <p:ph idx="1"/>
          </p:nvPr>
        </p:nvSpPr>
        <p:spPr>
          <a:xfrm>
            <a:off x="457200" y="1600200"/>
            <a:ext cx="4324350" cy="5029200"/>
          </a:xfrm>
        </p:spPr>
        <p:txBody>
          <a:bodyPr>
            <a:normAutofit fontScale="62500" lnSpcReduction="20000"/>
          </a:bodyPr>
          <a:lstStyle/>
          <a:p>
            <a:r>
              <a:rPr lang="en-US" dirty="0"/>
              <a:t>To feel the wind in your face, there's no place like Finisterre, where the Ancients believed that the world ended. </a:t>
            </a:r>
          </a:p>
          <a:p>
            <a:r>
              <a:rPr lang="en-US" dirty="0"/>
              <a:t>A spit of land dwindles here to the loneliest lighthouse on the infamous Costa da </a:t>
            </a:r>
            <a:r>
              <a:rPr lang="en-US" dirty="0" err="1"/>
              <a:t>Morte</a:t>
            </a:r>
            <a:r>
              <a:rPr lang="en-US" dirty="0"/>
              <a:t> (Coast of Death). At this legendary site of shipwrecks and Atlantic storms, you will see the ocean in a different mood than at southern beaches. </a:t>
            </a:r>
          </a:p>
          <a:p>
            <a:r>
              <a:rPr lang="en-US" dirty="0"/>
              <a:t>Finisterre and its lighthouse at the "end of the world" represent the destination of both traveler and pilgrim, for whom it is the very last stretch and culmination of the Camino de Santiago after reaching Santiago de </a:t>
            </a:r>
            <a:r>
              <a:rPr lang="en-US" dirty="0" err="1"/>
              <a:t>Compostela</a:t>
            </a:r>
            <a:r>
              <a:rPr lang="en-US" dirty="0"/>
              <a: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00600" y="1676400"/>
            <a:ext cx="4343400" cy="3257550"/>
          </a:xfrm>
          <a:prstGeom prst="rect">
            <a:avLst/>
          </a:prstGeom>
        </p:spPr>
      </p:pic>
    </p:spTree>
    <p:extLst>
      <p:ext uri="{BB962C8B-B14F-4D97-AF65-F5344CB8AC3E}">
        <p14:creationId xmlns:p14="http://schemas.microsoft.com/office/powerpoint/2010/main" val="150522229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a:t>Galician Gastronomy</a:t>
            </a:r>
          </a:p>
        </p:txBody>
      </p:sp>
      <p:sp>
        <p:nvSpPr>
          <p:cNvPr id="3" name="Content Placeholder 2"/>
          <p:cNvSpPr>
            <a:spLocks noGrp="1"/>
          </p:cNvSpPr>
          <p:nvPr>
            <p:ph idx="1"/>
          </p:nvPr>
        </p:nvSpPr>
        <p:spPr>
          <a:xfrm>
            <a:off x="457200" y="990601"/>
            <a:ext cx="8229600" cy="2743200"/>
          </a:xfrm>
        </p:spPr>
        <p:txBody>
          <a:bodyPr>
            <a:normAutofit fontScale="70000" lnSpcReduction="20000"/>
          </a:bodyPr>
          <a:lstStyle/>
          <a:p>
            <a:pPr marL="0" indent="0">
              <a:buNone/>
            </a:pPr>
            <a:r>
              <a:rPr lang="en-US" dirty="0"/>
              <a:t>Galician regional specialties such as:</a:t>
            </a:r>
          </a:p>
          <a:p>
            <a:r>
              <a:rPr lang="en-US" dirty="0"/>
              <a:t>• </a:t>
            </a:r>
            <a:r>
              <a:rPr lang="en-US" dirty="0" err="1">
                <a:solidFill>
                  <a:srgbClr val="FF0000"/>
                </a:solidFill>
              </a:rPr>
              <a:t>Pulpo</a:t>
            </a:r>
            <a:r>
              <a:rPr lang="en-US" dirty="0">
                <a:solidFill>
                  <a:srgbClr val="FF0000"/>
                </a:solidFill>
              </a:rPr>
              <a:t> a </a:t>
            </a:r>
            <a:r>
              <a:rPr lang="en-US" dirty="0" err="1">
                <a:solidFill>
                  <a:srgbClr val="FF0000"/>
                </a:solidFill>
              </a:rPr>
              <a:t>feira</a:t>
            </a:r>
            <a:r>
              <a:rPr lang="en-US" dirty="0">
                <a:solidFill>
                  <a:srgbClr val="FF0000"/>
                </a:solidFill>
              </a:rPr>
              <a:t> </a:t>
            </a:r>
            <a:r>
              <a:rPr lang="en-US" dirty="0"/>
              <a:t>- Galicia is the place to try octopus, so seize your chance! Tenderized and boiled to perfection, the </a:t>
            </a:r>
            <a:r>
              <a:rPr lang="en-US" dirty="0" err="1"/>
              <a:t>pulpo</a:t>
            </a:r>
            <a:r>
              <a:rPr lang="en-US" dirty="0"/>
              <a:t> a </a:t>
            </a:r>
            <a:r>
              <a:rPr lang="en-US" dirty="0" err="1"/>
              <a:t>feira</a:t>
            </a:r>
            <a:r>
              <a:rPr lang="en-US" dirty="0"/>
              <a:t>  is cut up with scissors into thin slices, sprinkled with paprika, rock salt and olive oil and served up with </a:t>
            </a:r>
            <a:r>
              <a:rPr lang="en-US" dirty="0" err="1"/>
              <a:t>cachelos</a:t>
            </a:r>
            <a:r>
              <a:rPr lang="en-US" dirty="0"/>
              <a:t>, slow-boiled local potatoes. As in any good Celtic land, the </a:t>
            </a:r>
            <a:r>
              <a:rPr lang="en-US" dirty="0" err="1"/>
              <a:t>Galicians</a:t>
            </a:r>
            <a:r>
              <a:rPr lang="en-US" dirty="0"/>
              <a:t> are discerning connoisseurs of the potato. Indeed, the Kennebec variety bears a Protected Designation of Origin pedigree in the European Union.</a:t>
            </a:r>
          </a:p>
          <a:p>
            <a:endParaRPr lang="en-US" dirty="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3657600"/>
            <a:ext cx="3657600" cy="274320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19750" y="3324224"/>
            <a:ext cx="3505200" cy="35052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62325" y="3790949"/>
            <a:ext cx="2819400" cy="2819400"/>
          </a:xfrm>
          <a:prstGeom prst="rect">
            <a:avLst/>
          </a:prstGeom>
        </p:spPr>
      </p:pic>
      <p:sp>
        <p:nvSpPr>
          <p:cNvPr id="7" name="TextBox 6"/>
          <p:cNvSpPr txBox="1"/>
          <p:nvPr/>
        </p:nvSpPr>
        <p:spPr>
          <a:xfrm>
            <a:off x="271463" y="6320909"/>
            <a:ext cx="1862137" cy="369332"/>
          </a:xfrm>
          <a:prstGeom prst="rect">
            <a:avLst/>
          </a:prstGeom>
          <a:noFill/>
        </p:spPr>
        <p:txBody>
          <a:bodyPr wrap="square" rtlCol="0">
            <a:spAutoFit/>
          </a:bodyPr>
          <a:lstStyle/>
          <a:p>
            <a:r>
              <a:rPr lang="en-US" dirty="0" err="1"/>
              <a:t>Pulpo</a:t>
            </a:r>
            <a:r>
              <a:rPr lang="en-US" dirty="0"/>
              <a:t> a la </a:t>
            </a:r>
            <a:r>
              <a:rPr lang="en-US" dirty="0" err="1"/>
              <a:t>gallega</a:t>
            </a:r>
            <a:endParaRPr lang="en-US" dirty="0"/>
          </a:p>
        </p:txBody>
      </p:sp>
      <p:sp>
        <p:nvSpPr>
          <p:cNvPr id="8" name="TextBox 7"/>
          <p:cNvSpPr txBox="1"/>
          <p:nvPr/>
        </p:nvSpPr>
        <p:spPr>
          <a:xfrm>
            <a:off x="3362325" y="6482831"/>
            <a:ext cx="2819400" cy="369332"/>
          </a:xfrm>
          <a:prstGeom prst="rect">
            <a:avLst/>
          </a:prstGeom>
          <a:noFill/>
        </p:spPr>
        <p:txBody>
          <a:bodyPr wrap="square" rtlCol="0">
            <a:spAutoFit/>
          </a:bodyPr>
          <a:lstStyle/>
          <a:p>
            <a:r>
              <a:rPr lang="en-US" dirty="0" err="1"/>
              <a:t>Pulpo</a:t>
            </a:r>
            <a:r>
              <a:rPr lang="en-US" dirty="0"/>
              <a:t> a </a:t>
            </a:r>
            <a:r>
              <a:rPr lang="en-US" dirty="0" err="1"/>
              <a:t>feira</a:t>
            </a:r>
            <a:r>
              <a:rPr lang="en-US" dirty="0"/>
              <a:t> con </a:t>
            </a:r>
            <a:r>
              <a:rPr lang="en-US" dirty="0" err="1"/>
              <a:t>cachelos</a:t>
            </a:r>
            <a:endParaRPr lang="en-US" dirty="0"/>
          </a:p>
        </p:txBody>
      </p:sp>
      <p:sp>
        <p:nvSpPr>
          <p:cNvPr id="9" name="TextBox 8"/>
          <p:cNvSpPr txBox="1"/>
          <p:nvPr/>
        </p:nvSpPr>
        <p:spPr>
          <a:xfrm>
            <a:off x="6538913" y="6505575"/>
            <a:ext cx="1862137" cy="369332"/>
          </a:xfrm>
          <a:prstGeom prst="rect">
            <a:avLst/>
          </a:prstGeom>
          <a:noFill/>
        </p:spPr>
        <p:txBody>
          <a:bodyPr wrap="square" rtlCol="0">
            <a:spAutoFit/>
          </a:bodyPr>
          <a:lstStyle/>
          <a:p>
            <a:r>
              <a:rPr lang="en-US" dirty="0" err="1"/>
              <a:t>Pulpo</a:t>
            </a:r>
            <a:r>
              <a:rPr lang="en-US" dirty="0"/>
              <a:t> </a:t>
            </a:r>
            <a:r>
              <a:rPr lang="en-US" dirty="0" err="1"/>
              <a:t>en</a:t>
            </a:r>
            <a:r>
              <a:rPr lang="en-US" dirty="0"/>
              <a:t> </a:t>
            </a:r>
            <a:r>
              <a:rPr lang="en-US" dirty="0" err="1"/>
              <a:t>su</a:t>
            </a:r>
            <a:r>
              <a:rPr lang="en-US" dirty="0"/>
              <a:t> </a:t>
            </a:r>
            <a:r>
              <a:rPr lang="en-US" dirty="0" err="1"/>
              <a:t>tinta</a:t>
            </a:r>
            <a:endParaRPr lang="en-US" dirty="0"/>
          </a:p>
        </p:txBody>
      </p:sp>
    </p:spTree>
    <p:extLst>
      <p:ext uri="{BB962C8B-B14F-4D97-AF65-F5344CB8AC3E}">
        <p14:creationId xmlns:p14="http://schemas.microsoft.com/office/powerpoint/2010/main" val="284283655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487362"/>
          </a:xfrm>
        </p:spPr>
        <p:txBody>
          <a:bodyPr>
            <a:normAutofit fontScale="90000"/>
          </a:bodyPr>
          <a:lstStyle/>
          <a:p>
            <a:r>
              <a:rPr lang="en-US" dirty="0"/>
              <a:t>Galician Gastronomy</a:t>
            </a:r>
          </a:p>
        </p:txBody>
      </p:sp>
      <p:sp>
        <p:nvSpPr>
          <p:cNvPr id="3" name="Content Placeholder 2"/>
          <p:cNvSpPr>
            <a:spLocks noGrp="1"/>
          </p:cNvSpPr>
          <p:nvPr>
            <p:ph idx="1"/>
          </p:nvPr>
        </p:nvSpPr>
        <p:spPr>
          <a:xfrm>
            <a:off x="457200" y="4091482"/>
            <a:ext cx="8229600" cy="2537918"/>
          </a:xfrm>
        </p:spPr>
        <p:txBody>
          <a:bodyPr>
            <a:normAutofit fontScale="25000" lnSpcReduction="20000"/>
          </a:bodyPr>
          <a:lstStyle/>
          <a:p>
            <a:pPr marL="0" indent="0">
              <a:buNone/>
            </a:pPr>
            <a:r>
              <a:rPr lang="en-US" sz="5600" dirty="0" err="1">
                <a:solidFill>
                  <a:srgbClr val="FF0000"/>
                </a:solidFill>
              </a:rPr>
              <a:t>Perceiberos</a:t>
            </a:r>
            <a:r>
              <a:rPr lang="en-US" sz="5600" dirty="0">
                <a:solidFill>
                  <a:srgbClr val="FF0000"/>
                </a:solidFill>
              </a:rPr>
              <a:t>    ( </a:t>
            </a:r>
            <a:r>
              <a:rPr lang="en-US" sz="5600" dirty="0">
                <a:solidFill>
                  <a:srgbClr val="FF0000"/>
                </a:solidFill>
                <a:hlinkClick r:id="rId2"/>
              </a:rPr>
              <a:t>https://www.youtube.com/watch?v=iCWrjt8hCZk</a:t>
            </a:r>
            <a:r>
              <a:rPr lang="en-US" sz="5600" dirty="0">
                <a:solidFill>
                  <a:srgbClr val="FF0000"/>
                </a:solidFill>
              </a:rPr>
              <a:t>)</a:t>
            </a:r>
          </a:p>
          <a:p>
            <a:pPr marL="0" indent="0">
              <a:buNone/>
            </a:pPr>
            <a:endParaRPr lang="en-US" dirty="0"/>
          </a:p>
          <a:p>
            <a:pPr marL="0" indent="0">
              <a:buNone/>
            </a:pPr>
            <a:r>
              <a:rPr lang="en-US" sz="5600" dirty="0"/>
              <a:t>On northern Spain’s Coast of Death, local men risk their lives searching the jagged cliffs for gooseneck barnacles, a rare delicacy for which diners will shell out hundreds of euros.</a:t>
            </a:r>
          </a:p>
          <a:p>
            <a:r>
              <a:rPr lang="en-US" sz="5600" dirty="0"/>
              <a:t>The fishermen meet in the middle of the night in </a:t>
            </a:r>
            <a:r>
              <a:rPr lang="en-US" sz="5600" dirty="0" err="1"/>
              <a:t>Barizo</a:t>
            </a:r>
            <a:r>
              <a:rPr lang="en-US" sz="5600" dirty="0"/>
              <a:t>, a small port in Galicia, northern Spain. </a:t>
            </a:r>
            <a:r>
              <a:rPr lang="en-US" sz="5600" dirty="0">
                <a:solidFill>
                  <a:srgbClr val="FF0000"/>
                </a:solidFill>
              </a:rPr>
              <a:t>The sea must be flat and smooth for the conditions to be right</a:t>
            </a:r>
            <a:r>
              <a:rPr lang="en-US" sz="5600" dirty="0"/>
              <a:t>. </a:t>
            </a:r>
            <a:r>
              <a:rPr lang="en-US" sz="5600" dirty="0">
                <a:solidFill>
                  <a:srgbClr val="FF0000"/>
                </a:solidFill>
              </a:rPr>
              <a:t>They are heading for the small islands that lie off the coastline </a:t>
            </a:r>
            <a:r>
              <a:rPr lang="en-US" sz="5600" dirty="0"/>
              <a:t>to search for </a:t>
            </a:r>
            <a:r>
              <a:rPr lang="en-US" sz="5600" dirty="0" err="1"/>
              <a:t>percebes</a:t>
            </a:r>
            <a:r>
              <a:rPr lang="en-US" sz="5600" dirty="0"/>
              <a:t>. It is here, where the roaring surf crashes wildly on to the rocks, that the largest and fattest examples – the ones that bring in the most money – grow. </a:t>
            </a:r>
          </a:p>
          <a:p>
            <a:r>
              <a:rPr lang="en-US" sz="5600" dirty="0"/>
              <a:t>Gourmets pay a high price for the rare stalked crustaceans: in a restaurant </a:t>
            </a:r>
            <a:r>
              <a:rPr lang="en-US" sz="5600" dirty="0">
                <a:solidFill>
                  <a:srgbClr val="FF0000"/>
                </a:solidFill>
              </a:rPr>
              <a:t>a plateful can cost €100</a:t>
            </a:r>
            <a:r>
              <a:rPr lang="en-US" sz="5600" dirty="0"/>
              <a:t>. On the eve of important festivities, fishermen can make up to €300 per kilo at auction – with luck they can earn €1,000 in a day. But the stakes they play for are high; this is a dangerous way to make a living. </a:t>
            </a:r>
          </a:p>
          <a:p>
            <a:pPr marL="0" indent="0">
              <a:buNone/>
            </a:pPr>
            <a:endParaRPr lang="en-US" sz="4400" dirty="0"/>
          </a:p>
          <a:p>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1676400"/>
            <a:ext cx="2895600" cy="21717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14800" y="1433019"/>
            <a:ext cx="4246154" cy="2658462"/>
          </a:xfrm>
          <a:prstGeom prst="rect">
            <a:avLst/>
          </a:prstGeom>
        </p:spPr>
      </p:pic>
      <p:sp>
        <p:nvSpPr>
          <p:cNvPr id="6" name="TextBox 5"/>
          <p:cNvSpPr txBox="1"/>
          <p:nvPr/>
        </p:nvSpPr>
        <p:spPr>
          <a:xfrm>
            <a:off x="457200" y="649287"/>
            <a:ext cx="8229600" cy="1200329"/>
          </a:xfrm>
          <a:prstGeom prst="rect">
            <a:avLst/>
          </a:prstGeom>
          <a:noFill/>
        </p:spPr>
        <p:txBody>
          <a:bodyPr wrap="square" rtlCol="0">
            <a:spAutoFit/>
          </a:bodyPr>
          <a:lstStyle/>
          <a:p>
            <a:r>
              <a:rPr lang="en-US" dirty="0" err="1">
                <a:solidFill>
                  <a:srgbClr val="FF0000"/>
                </a:solidFill>
              </a:rPr>
              <a:t>Percebes</a:t>
            </a:r>
            <a:r>
              <a:rPr lang="en-US" dirty="0"/>
              <a:t> - Goose-necked barnacles are a prized specialty whose high price reflects the life-threatening lengths that fishermen go to when grabbing them from rocks between crashing waves.</a:t>
            </a:r>
          </a:p>
          <a:p>
            <a:endParaRPr lang="en-US" dirty="0"/>
          </a:p>
        </p:txBody>
      </p:sp>
    </p:spTree>
    <p:extLst>
      <p:ext uri="{BB962C8B-B14F-4D97-AF65-F5344CB8AC3E}">
        <p14:creationId xmlns:p14="http://schemas.microsoft.com/office/powerpoint/2010/main" val="173590428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a:t>Galician Gastronomy</a:t>
            </a:r>
          </a:p>
        </p:txBody>
      </p:sp>
      <p:sp>
        <p:nvSpPr>
          <p:cNvPr id="3" name="Content Placeholder 2"/>
          <p:cNvSpPr>
            <a:spLocks noGrp="1"/>
          </p:cNvSpPr>
          <p:nvPr>
            <p:ph idx="1"/>
          </p:nvPr>
        </p:nvSpPr>
        <p:spPr>
          <a:xfrm>
            <a:off x="457200" y="990600"/>
            <a:ext cx="8229600" cy="5135563"/>
          </a:xfrm>
        </p:spPr>
        <p:txBody>
          <a:bodyPr>
            <a:normAutofit fontScale="77500" lnSpcReduction="20000"/>
          </a:bodyPr>
          <a:lstStyle/>
          <a:p>
            <a:r>
              <a:rPr lang="en-US" dirty="0" err="1">
                <a:solidFill>
                  <a:srgbClr val="FF0000"/>
                </a:solidFill>
              </a:rPr>
              <a:t>Lamprea</a:t>
            </a:r>
            <a:r>
              <a:rPr lang="en-US" dirty="0"/>
              <a:t> - The lamprey is said to have a </a:t>
            </a:r>
            <a:r>
              <a:rPr lang="en-US" dirty="0" err="1"/>
              <a:t>flavour</a:t>
            </a:r>
            <a:r>
              <a:rPr lang="en-US" dirty="0"/>
              <a:t> somewhere between fish and meat. This odd fish, jawless, </a:t>
            </a:r>
            <a:r>
              <a:rPr lang="en-US" dirty="0" err="1"/>
              <a:t>scaleless</a:t>
            </a:r>
            <a:r>
              <a:rPr lang="en-US" dirty="0"/>
              <a:t> and slippery, has become quite a specialty in Galicia. </a:t>
            </a:r>
          </a:p>
          <a:p>
            <a:r>
              <a:rPr lang="en-US" dirty="0"/>
              <a:t>To distinguish the prized local lamprey from imported French imposters, some restaurants have started to barcode the eel-like fish with information that mobiles can retrieve to show when and where it was fished, even the name of the boat.</a:t>
            </a:r>
          </a:p>
          <a:p>
            <a:endParaRPr lang="en-US" dirty="0"/>
          </a:p>
          <a:p>
            <a:endParaRPr lang="en-US" dirty="0"/>
          </a:p>
          <a:p>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a:p>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4114800"/>
            <a:ext cx="4167845" cy="25146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6800" y="3953827"/>
            <a:ext cx="4038600" cy="2675573"/>
          </a:xfrm>
          <a:prstGeom prst="rect">
            <a:avLst/>
          </a:prstGeom>
        </p:spPr>
      </p:pic>
    </p:spTree>
    <p:extLst>
      <p:ext uri="{BB962C8B-B14F-4D97-AF65-F5344CB8AC3E}">
        <p14:creationId xmlns:p14="http://schemas.microsoft.com/office/powerpoint/2010/main" val="364499303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562600" cy="792162"/>
          </a:xfrm>
        </p:spPr>
        <p:txBody>
          <a:bodyPr/>
          <a:lstStyle/>
          <a:p>
            <a:r>
              <a:rPr lang="en-US" dirty="0"/>
              <a:t>Galician Gastronomy</a:t>
            </a:r>
          </a:p>
        </p:txBody>
      </p:sp>
      <p:sp>
        <p:nvSpPr>
          <p:cNvPr id="3" name="Content Placeholder 2"/>
          <p:cNvSpPr>
            <a:spLocks noGrp="1"/>
          </p:cNvSpPr>
          <p:nvPr>
            <p:ph idx="1"/>
          </p:nvPr>
        </p:nvSpPr>
        <p:spPr>
          <a:xfrm>
            <a:off x="457200" y="990600"/>
            <a:ext cx="5005388" cy="5562600"/>
          </a:xfrm>
        </p:spPr>
        <p:txBody>
          <a:bodyPr>
            <a:normAutofit fontScale="62500" lnSpcReduction="20000"/>
          </a:bodyPr>
          <a:lstStyle/>
          <a:p>
            <a:pPr marL="0" indent="0">
              <a:buNone/>
            </a:pPr>
            <a:r>
              <a:rPr lang="en-US" dirty="0"/>
              <a:t>•</a:t>
            </a:r>
            <a:r>
              <a:rPr lang="en-US" dirty="0">
                <a:solidFill>
                  <a:srgbClr val="FF0000"/>
                </a:solidFill>
              </a:rPr>
              <a:t> Empanada </a:t>
            </a:r>
            <a:r>
              <a:rPr lang="en-US" dirty="0"/>
              <a:t>- A widespread and filling staple, empanada is a pie of thick pastry normally, but not always, with a filling of tuna or cod, tomato, onion and green pepper.</a:t>
            </a:r>
          </a:p>
          <a:p>
            <a:pPr marL="0" indent="0">
              <a:buNone/>
            </a:pPr>
            <a:r>
              <a:rPr lang="en-US" dirty="0"/>
              <a:t>• </a:t>
            </a:r>
            <a:r>
              <a:rPr lang="en-US" dirty="0">
                <a:solidFill>
                  <a:srgbClr val="FF0000"/>
                </a:solidFill>
              </a:rPr>
              <a:t>Pimientos de </a:t>
            </a:r>
            <a:r>
              <a:rPr lang="en-US" dirty="0" err="1">
                <a:solidFill>
                  <a:srgbClr val="FF0000"/>
                </a:solidFill>
              </a:rPr>
              <a:t>Padrón</a:t>
            </a:r>
            <a:r>
              <a:rPr lang="en-US" dirty="0">
                <a:solidFill>
                  <a:srgbClr val="FF0000"/>
                </a:solidFill>
              </a:rPr>
              <a:t> </a:t>
            </a:r>
            <a:r>
              <a:rPr lang="en-US" dirty="0"/>
              <a:t>- These little green peppers were first brought back from Mexico to the </a:t>
            </a:r>
            <a:r>
              <a:rPr lang="en-US" dirty="0" err="1"/>
              <a:t>Padrón</a:t>
            </a:r>
            <a:r>
              <a:rPr lang="en-US" dirty="0"/>
              <a:t>, south of Santiago de </a:t>
            </a:r>
            <a:r>
              <a:rPr lang="en-US" dirty="0" err="1"/>
              <a:t>Compostela</a:t>
            </a:r>
            <a:r>
              <a:rPr lang="en-US" dirty="0"/>
              <a:t> by Franciscan monks. They have an engaging flavor and are eaten fried with a shaking of coarse salt. As befits their exotic origin, once in a while, one of them will turn out to be fierily spicy, but you never find out until you bite into it...</a:t>
            </a:r>
          </a:p>
          <a:p>
            <a:pPr marL="0" indent="0">
              <a:buNone/>
            </a:pPr>
            <a:r>
              <a:rPr lang="en-US" dirty="0"/>
              <a:t>• </a:t>
            </a:r>
            <a:r>
              <a:rPr lang="en-US" dirty="0" err="1">
                <a:solidFill>
                  <a:srgbClr val="FF0000"/>
                </a:solidFill>
              </a:rPr>
              <a:t>Cocido</a:t>
            </a:r>
            <a:r>
              <a:rPr lang="en-US" dirty="0">
                <a:solidFill>
                  <a:srgbClr val="FF0000"/>
                </a:solidFill>
              </a:rPr>
              <a:t> </a:t>
            </a:r>
            <a:r>
              <a:rPr lang="en-US" dirty="0" err="1">
                <a:solidFill>
                  <a:srgbClr val="FF0000"/>
                </a:solidFill>
              </a:rPr>
              <a:t>gallego</a:t>
            </a:r>
            <a:r>
              <a:rPr lang="en-US" dirty="0">
                <a:solidFill>
                  <a:srgbClr val="FF0000"/>
                </a:solidFill>
              </a:rPr>
              <a:t> </a:t>
            </a:r>
            <a:r>
              <a:rPr lang="en-US" dirty="0"/>
              <a:t>- </a:t>
            </a:r>
            <a:r>
              <a:rPr lang="en-US" dirty="0" err="1"/>
              <a:t>Galica’s</a:t>
            </a:r>
            <a:r>
              <a:rPr lang="en-US" dirty="0"/>
              <a:t> traditional pork and chickpea stew is made with turnips, cabbage or greens, and white beans, is eaten throughout the region</a:t>
            </a:r>
          </a:p>
          <a:p>
            <a:pPr marL="0" indent="0">
              <a:buNone/>
            </a:pPr>
            <a:r>
              <a:rPr lang="en-US" dirty="0"/>
              <a:t>• </a:t>
            </a:r>
            <a:r>
              <a:rPr lang="en-US" dirty="0" err="1">
                <a:solidFill>
                  <a:srgbClr val="FF0000"/>
                </a:solidFill>
              </a:rPr>
              <a:t>Lacón</a:t>
            </a:r>
            <a:r>
              <a:rPr lang="en-US" dirty="0">
                <a:solidFill>
                  <a:srgbClr val="FF0000"/>
                </a:solidFill>
              </a:rPr>
              <a:t> con </a:t>
            </a:r>
            <a:r>
              <a:rPr lang="en-US" dirty="0" err="1">
                <a:solidFill>
                  <a:srgbClr val="FF0000"/>
                </a:solidFill>
              </a:rPr>
              <a:t>grelos</a:t>
            </a:r>
            <a:r>
              <a:rPr lang="en-US" dirty="0">
                <a:solidFill>
                  <a:srgbClr val="FF0000"/>
                </a:solidFill>
              </a:rPr>
              <a:t> </a:t>
            </a:r>
            <a:r>
              <a:rPr lang="en-US" dirty="0"/>
              <a:t>- Pork shoulder with turnip greens is a classic Galicia dish, often accompanied by chorizo.</a:t>
            </a:r>
          </a:p>
          <a:p>
            <a:pPr marL="0" indent="0">
              <a:buNone/>
            </a:pPr>
            <a:r>
              <a:rPr lang="en-US" dirty="0"/>
              <a:t>*Galicia is famous for its </a:t>
            </a:r>
            <a:r>
              <a:rPr lang="en-US" i="1" dirty="0" err="1"/>
              <a:t>tetilla</a:t>
            </a:r>
            <a:r>
              <a:rPr lang="en-US" i="1" dirty="0"/>
              <a:t> </a:t>
            </a:r>
            <a:r>
              <a:rPr lang="en-US" dirty="0"/>
              <a:t>cheese.</a:t>
            </a:r>
          </a:p>
          <a:p>
            <a:endParaRPr lang="en-US" dirty="0"/>
          </a:p>
          <a:p>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8702" r="12479"/>
          <a:stretch/>
        </p:blipFill>
        <p:spPr>
          <a:xfrm>
            <a:off x="6858000" y="1291"/>
            <a:ext cx="2286000" cy="1829865"/>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6500" y="2895600"/>
            <a:ext cx="2857500" cy="2143125"/>
          </a:xfrm>
          <a:prstGeom prst="rect">
            <a:avLst/>
          </a:prstGeom>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10029" t="16663" r="10902" b="10405"/>
          <a:stretch/>
        </p:blipFill>
        <p:spPr>
          <a:xfrm>
            <a:off x="5419725" y="4953001"/>
            <a:ext cx="2973544" cy="1827342"/>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81625" y="1524000"/>
            <a:ext cx="2813029" cy="1839721"/>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93444" y="5710396"/>
            <a:ext cx="1047750" cy="956376"/>
          </a:xfrm>
          <a:prstGeom prst="rect">
            <a:avLst/>
          </a:prstGeom>
        </p:spPr>
      </p:pic>
    </p:spTree>
    <p:extLst>
      <p:ext uri="{BB962C8B-B14F-4D97-AF65-F5344CB8AC3E}">
        <p14:creationId xmlns:p14="http://schemas.microsoft.com/office/powerpoint/2010/main" val="148091735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105400" cy="792162"/>
          </a:xfrm>
        </p:spPr>
        <p:txBody>
          <a:bodyPr/>
          <a:lstStyle/>
          <a:p>
            <a:r>
              <a:rPr lang="en-US" dirty="0"/>
              <a:t>Galician Gastronomy</a:t>
            </a:r>
          </a:p>
        </p:txBody>
      </p:sp>
      <p:sp>
        <p:nvSpPr>
          <p:cNvPr id="3" name="Content Placeholder 2"/>
          <p:cNvSpPr>
            <a:spLocks noGrp="1"/>
          </p:cNvSpPr>
          <p:nvPr>
            <p:ph idx="1"/>
          </p:nvPr>
        </p:nvSpPr>
        <p:spPr>
          <a:xfrm>
            <a:off x="457200" y="990600"/>
            <a:ext cx="4724400" cy="5715000"/>
          </a:xfrm>
        </p:spPr>
        <p:txBody>
          <a:bodyPr>
            <a:normAutofit fontScale="85000" lnSpcReduction="20000"/>
          </a:bodyPr>
          <a:lstStyle/>
          <a:p>
            <a:pPr marL="0" indent="0">
              <a:buNone/>
            </a:pPr>
            <a:r>
              <a:rPr lang="en-US" dirty="0"/>
              <a:t>• </a:t>
            </a:r>
            <a:r>
              <a:rPr lang="en-US" dirty="0" err="1">
                <a:solidFill>
                  <a:srgbClr val="FF0000"/>
                </a:solidFill>
              </a:rPr>
              <a:t>Tarta</a:t>
            </a:r>
            <a:r>
              <a:rPr lang="en-US" dirty="0">
                <a:solidFill>
                  <a:srgbClr val="FF0000"/>
                </a:solidFill>
              </a:rPr>
              <a:t> de Santiago </a:t>
            </a:r>
            <a:r>
              <a:rPr lang="en-US" dirty="0"/>
              <a:t>- For dessert, especially if you’re visiting Santiago de </a:t>
            </a:r>
            <a:r>
              <a:rPr lang="en-US" dirty="0" err="1"/>
              <a:t>Compostela</a:t>
            </a:r>
            <a:r>
              <a:rPr lang="en-US" dirty="0"/>
              <a:t>, try </a:t>
            </a:r>
            <a:r>
              <a:rPr lang="en-US" dirty="0" err="1"/>
              <a:t>Tarta</a:t>
            </a:r>
            <a:r>
              <a:rPr lang="en-US" dirty="0"/>
              <a:t> de Santiago, an almond cake whose sugar-dusted top is printed with cross of St James.</a:t>
            </a:r>
          </a:p>
          <a:p>
            <a:pPr marL="0" indent="0">
              <a:buNone/>
            </a:pPr>
            <a:r>
              <a:rPr lang="en-US" dirty="0"/>
              <a:t>• </a:t>
            </a:r>
            <a:r>
              <a:rPr lang="en-US" dirty="0" err="1">
                <a:solidFill>
                  <a:srgbClr val="FF0000"/>
                </a:solidFill>
              </a:rPr>
              <a:t>Filloas</a:t>
            </a:r>
            <a:r>
              <a:rPr lang="en-US" dirty="0"/>
              <a:t> - Galicia has a tradition for pancakes going back to Roman times. </a:t>
            </a:r>
            <a:r>
              <a:rPr lang="en-US" dirty="0" err="1"/>
              <a:t>Filloa</a:t>
            </a:r>
            <a:r>
              <a:rPr lang="en-US" dirty="0"/>
              <a:t> crêpes are especially popular at Carnival time. Fillings include quince jam, chocolate, boiled chestnuts and whipped cream.</a:t>
            </a:r>
          </a:p>
          <a:p>
            <a:pPr marL="0" indent="0">
              <a:buNone/>
            </a:pPr>
            <a:r>
              <a:rPr lang="en-US" dirty="0"/>
              <a:t>• </a:t>
            </a:r>
            <a:r>
              <a:rPr lang="en-US" dirty="0">
                <a:solidFill>
                  <a:srgbClr val="FF0000"/>
                </a:solidFill>
              </a:rPr>
              <a:t>Flan de </a:t>
            </a:r>
            <a:r>
              <a:rPr lang="en-US" dirty="0" err="1">
                <a:solidFill>
                  <a:srgbClr val="FF0000"/>
                </a:solidFill>
              </a:rPr>
              <a:t>queso</a:t>
            </a:r>
            <a:r>
              <a:rPr lang="en-US" dirty="0">
                <a:solidFill>
                  <a:srgbClr val="FF0000"/>
                </a:solidFill>
              </a:rPr>
              <a:t> </a:t>
            </a:r>
            <a:r>
              <a:rPr lang="en-US" dirty="0"/>
              <a:t>- Galicia’s version of crème caramel is made with </a:t>
            </a:r>
            <a:r>
              <a:rPr lang="en-US" dirty="0" err="1"/>
              <a:t>O´Cebreiro</a:t>
            </a:r>
            <a:r>
              <a:rPr lang="en-US" dirty="0"/>
              <a:t> cheese.</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5000" y="2590800"/>
            <a:ext cx="2857500" cy="2143125"/>
          </a:xfrm>
          <a:prstGeom prst="rect">
            <a:avLst/>
          </a:prstGeo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t="18889" r="46198" b="5555"/>
          <a:stretch/>
        </p:blipFill>
        <p:spPr>
          <a:xfrm>
            <a:off x="6219825" y="4638387"/>
            <a:ext cx="1847850" cy="221961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48300" y="19050"/>
            <a:ext cx="2590800" cy="19431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72350" y="1629678"/>
            <a:ext cx="1733550" cy="1323277"/>
          </a:xfrm>
          <a:prstGeom prst="rect">
            <a:avLst/>
          </a:prstGeom>
        </p:spPr>
      </p:pic>
    </p:spTree>
    <p:extLst>
      <p:ext uri="{BB962C8B-B14F-4D97-AF65-F5344CB8AC3E}">
        <p14:creationId xmlns:p14="http://schemas.microsoft.com/office/powerpoint/2010/main" val="153048384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505200" cy="639762"/>
          </a:xfrm>
        </p:spPr>
        <p:txBody>
          <a:bodyPr>
            <a:normAutofit fontScale="90000"/>
          </a:bodyPr>
          <a:lstStyle/>
          <a:p>
            <a:r>
              <a:rPr lang="en-US" dirty="0"/>
              <a:t>Vino </a:t>
            </a:r>
            <a:r>
              <a:rPr lang="en-US" dirty="0" err="1"/>
              <a:t>gallego</a:t>
            </a:r>
            <a:endParaRPr lang="en-US" dirty="0"/>
          </a:p>
        </p:txBody>
      </p:sp>
      <p:sp>
        <p:nvSpPr>
          <p:cNvPr id="3" name="Content Placeholder 2"/>
          <p:cNvSpPr>
            <a:spLocks noGrp="1"/>
          </p:cNvSpPr>
          <p:nvPr>
            <p:ph idx="1"/>
          </p:nvPr>
        </p:nvSpPr>
        <p:spPr>
          <a:xfrm>
            <a:off x="457200" y="990600"/>
            <a:ext cx="3505200" cy="5135563"/>
          </a:xfrm>
        </p:spPr>
        <p:txBody>
          <a:bodyPr>
            <a:normAutofit fontScale="62500" lnSpcReduction="20000"/>
          </a:bodyPr>
          <a:lstStyle/>
          <a:p>
            <a:r>
              <a:rPr lang="en-US" dirty="0"/>
              <a:t>Although some surprising red wines originate in Galicia, it is the whites that are justly celebrated. </a:t>
            </a:r>
          </a:p>
          <a:p>
            <a:r>
              <a:rPr lang="en-US" dirty="0"/>
              <a:t>Three major varieties of grape: </a:t>
            </a:r>
            <a:r>
              <a:rPr lang="en-US" dirty="0">
                <a:solidFill>
                  <a:srgbClr val="FF0000"/>
                </a:solidFill>
              </a:rPr>
              <a:t>Ribeiro, </a:t>
            </a:r>
            <a:r>
              <a:rPr lang="en-US" dirty="0" err="1">
                <a:solidFill>
                  <a:srgbClr val="FF0000"/>
                </a:solidFill>
              </a:rPr>
              <a:t>Godella</a:t>
            </a:r>
            <a:r>
              <a:rPr lang="en-US" dirty="0">
                <a:solidFill>
                  <a:srgbClr val="FF0000"/>
                </a:solidFill>
              </a:rPr>
              <a:t> and </a:t>
            </a:r>
            <a:r>
              <a:rPr lang="en-US" dirty="0" err="1">
                <a:solidFill>
                  <a:srgbClr val="FF0000"/>
                </a:solidFill>
              </a:rPr>
              <a:t>Albariño</a:t>
            </a:r>
            <a:r>
              <a:rPr lang="en-US" dirty="0"/>
              <a:t>, all very good (while the latter produces the superior wines), are served well chilled to clean, zesty and very palatable effects. </a:t>
            </a:r>
          </a:p>
          <a:p>
            <a:r>
              <a:rPr lang="en-US" dirty="0"/>
              <a:t>If you want to visit the bodegas (wineries), and buy directly from the vintner, there are no fewer than five denominations of origin: </a:t>
            </a:r>
            <a:r>
              <a:rPr lang="en-US" dirty="0" err="1">
                <a:solidFill>
                  <a:srgbClr val="FF0000"/>
                </a:solidFill>
              </a:rPr>
              <a:t>Monterrei</a:t>
            </a:r>
            <a:r>
              <a:rPr lang="en-US" dirty="0">
                <a:solidFill>
                  <a:srgbClr val="FF0000"/>
                </a:solidFill>
              </a:rPr>
              <a:t>, O Ribeiro, Rias </a:t>
            </a:r>
            <a:r>
              <a:rPr lang="en-US" dirty="0" err="1">
                <a:solidFill>
                  <a:srgbClr val="FF0000"/>
                </a:solidFill>
              </a:rPr>
              <a:t>Baixas</a:t>
            </a:r>
            <a:r>
              <a:rPr lang="en-US" dirty="0">
                <a:solidFill>
                  <a:srgbClr val="FF0000"/>
                </a:solidFill>
              </a:rPr>
              <a:t>, </a:t>
            </a:r>
            <a:r>
              <a:rPr lang="en-US" dirty="0" err="1">
                <a:solidFill>
                  <a:srgbClr val="FF0000"/>
                </a:solidFill>
              </a:rPr>
              <a:t>Ribeira</a:t>
            </a:r>
            <a:r>
              <a:rPr lang="en-US" dirty="0">
                <a:solidFill>
                  <a:srgbClr val="FF0000"/>
                </a:solidFill>
              </a:rPr>
              <a:t> Sacra &amp; </a:t>
            </a:r>
            <a:r>
              <a:rPr lang="en-US" dirty="0" err="1">
                <a:solidFill>
                  <a:srgbClr val="FF0000"/>
                </a:solidFill>
              </a:rPr>
              <a:t>Valdeorras</a:t>
            </a:r>
            <a:r>
              <a:rPr lang="en-US" dirty="0"/>
              <a:t>.</a:t>
            </a:r>
          </a:p>
          <a:p>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7391" t="27300" r="7246" b="12352"/>
          <a:stretch/>
        </p:blipFill>
        <p:spPr>
          <a:xfrm>
            <a:off x="5029200" y="152400"/>
            <a:ext cx="3962400" cy="32004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61432" y="4807127"/>
            <a:ext cx="1770634" cy="1157994"/>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32066" y="3886200"/>
            <a:ext cx="1709471" cy="2638072"/>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r="77733"/>
          <a:stretch/>
        </p:blipFill>
        <p:spPr>
          <a:xfrm>
            <a:off x="4343400" y="2947724"/>
            <a:ext cx="1018032" cy="2438400"/>
          </a:xfrm>
          <a:prstGeom prst="rect">
            <a:avLst/>
          </a:prstGeom>
        </p:spPr>
      </p:pic>
    </p:spTree>
    <p:extLst>
      <p:ext uri="{BB962C8B-B14F-4D97-AF65-F5344CB8AC3E}">
        <p14:creationId xmlns:p14="http://schemas.microsoft.com/office/powerpoint/2010/main" val="37311672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675" y="272257"/>
            <a:ext cx="8229600" cy="655638"/>
          </a:xfrm>
        </p:spPr>
        <p:txBody>
          <a:bodyPr>
            <a:normAutofit fontScale="90000"/>
          </a:bodyPr>
          <a:lstStyle/>
          <a:p>
            <a:r>
              <a:rPr lang="en-US" dirty="0"/>
              <a:t>Language: </a:t>
            </a:r>
            <a:r>
              <a:rPr lang="en-US" dirty="0" err="1"/>
              <a:t>Gallego</a:t>
            </a:r>
            <a:endParaRPr lang="en-US" dirty="0"/>
          </a:p>
        </p:txBody>
      </p:sp>
      <p:sp>
        <p:nvSpPr>
          <p:cNvPr id="3" name="Content Placeholder 2"/>
          <p:cNvSpPr>
            <a:spLocks noGrp="1"/>
          </p:cNvSpPr>
          <p:nvPr>
            <p:ph idx="1"/>
          </p:nvPr>
        </p:nvSpPr>
        <p:spPr>
          <a:xfrm>
            <a:off x="447675" y="927895"/>
            <a:ext cx="8229600" cy="4525963"/>
          </a:xfrm>
        </p:spPr>
        <p:txBody>
          <a:bodyPr>
            <a:normAutofit fontScale="70000" lnSpcReduction="20000"/>
          </a:bodyPr>
          <a:lstStyle/>
          <a:p>
            <a:r>
              <a:rPr lang="en-US" dirty="0">
                <a:solidFill>
                  <a:srgbClr val="FF0000"/>
                </a:solidFill>
                <a:hlinkClick r:id="rId2"/>
              </a:rPr>
              <a:t>http://galego.org/english/dictionary.html</a:t>
            </a:r>
            <a:endParaRPr lang="en-US" dirty="0">
              <a:solidFill>
                <a:srgbClr val="FF0000"/>
              </a:solidFill>
            </a:endParaRPr>
          </a:p>
          <a:p>
            <a:endParaRPr lang="en-US" dirty="0">
              <a:solidFill>
                <a:srgbClr val="FF0000"/>
              </a:solidFill>
            </a:endParaRPr>
          </a:p>
          <a:p>
            <a:r>
              <a:rPr lang="en-US" dirty="0">
                <a:solidFill>
                  <a:srgbClr val="FF0000"/>
                </a:solidFill>
              </a:rPr>
              <a:t>58% of the population of Galicia are L1 speakers </a:t>
            </a:r>
            <a:r>
              <a:rPr lang="en-US" dirty="0"/>
              <a:t>of </a:t>
            </a:r>
            <a:r>
              <a:rPr lang="en-US" dirty="0" err="1"/>
              <a:t>Gallego</a:t>
            </a:r>
            <a:r>
              <a:rPr lang="en-US" dirty="0"/>
              <a:t> (2007)</a:t>
            </a:r>
            <a:endParaRPr lang="en-US" baseline="30000" dirty="0"/>
          </a:p>
          <a:p>
            <a:r>
              <a:rPr lang="en-US" dirty="0"/>
              <a:t>Most </a:t>
            </a:r>
            <a:r>
              <a:rPr lang="en-US" dirty="0" err="1"/>
              <a:t>Galicians</a:t>
            </a:r>
            <a:r>
              <a:rPr lang="en-US" dirty="0"/>
              <a:t> speak both Castilian Spanish and </a:t>
            </a:r>
            <a:r>
              <a:rPr lang="en-US" dirty="0" err="1"/>
              <a:t>Gallego</a:t>
            </a:r>
            <a:r>
              <a:rPr lang="en-US" dirty="0"/>
              <a:t>, their own official language.</a:t>
            </a:r>
          </a:p>
          <a:p>
            <a:r>
              <a:rPr lang="en-US" dirty="0"/>
              <a:t> </a:t>
            </a:r>
            <a:r>
              <a:rPr lang="en-US" dirty="0" err="1"/>
              <a:t>Gallego</a:t>
            </a:r>
            <a:r>
              <a:rPr lang="en-US" dirty="0"/>
              <a:t> has come into much wider use since Galicia attained the status of an autonomous region after the end of Franco's dictatorial rule (1975). </a:t>
            </a:r>
          </a:p>
          <a:p>
            <a:r>
              <a:rPr lang="en-US" dirty="0"/>
              <a:t>Like Catalan and Castilian</a:t>
            </a:r>
            <a:r>
              <a:rPr lang="en-US" dirty="0">
                <a:solidFill>
                  <a:srgbClr val="FF0000"/>
                </a:solidFill>
              </a:rPr>
              <a:t>, </a:t>
            </a:r>
            <a:r>
              <a:rPr lang="en-US" dirty="0" err="1">
                <a:solidFill>
                  <a:srgbClr val="FF0000"/>
                </a:solidFill>
              </a:rPr>
              <a:t>Gallego</a:t>
            </a:r>
            <a:r>
              <a:rPr lang="en-US" dirty="0">
                <a:solidFill>
                  <a:srgbClr val="FF0000"/>
                </a:solidFill>
              </a:rPr>
              <a:t> is a Romance language </a:t>
            </a:r>
            <a:r>
              <a:rPr lang="en-US" dirty="0"/>
              <a:t>(one with Latin roots). </a:t>
            </a:r>
            <a:r>
              <a:rPr lang="en-US" dirty="0" err="1">
                <a:solidFill>
                  <a:srgbClr val="FF0000"/>
                </a:solidFill>
              </a:rPr>
              <a:t>Gallego</a:t>
            </a:r>
            <a:r>
              <a:rPr lang="en-US" dirty="0">
                <a:solidFill>
                  <a:srgbClr val="FF0000"/>
                </a:solidFill>
              </a:rPr>
              <a:t> and Portuguese were a single language until the fourteenth century</a:t>
            </a:r>
            <a:r>
              <a:rPr lang="en-US" dirty="0"/>
              <a:t>, when they began to diverge. Today, they are still similar to each other. </a:t>
            </a:r>
            <a:br>
              <a:rPr lang="en-US" dirty="0"/>
            </a:br>
            <a:br>
              <a:rPr lang="en-US" dirty="0"/>
            </a:br>
            <a:br>
              <a:rPr lang="en-US" dirty="0"/>
            </a:b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7400" y="4346797"/>
            <a:ext cx="2576233" cy="2335784"/>
          </a:xfrm>
          <a:prstGeom prst="rect">
            <a:avLst/>
          </a:prstGeom>
        </p:spPr>
      </p:pic>
    </p:spTree>
    <p:extLst>
      <p:ext uri="{BB962C8B-B14F-4D97-AF65-F5344CB8AC3E}">
        <p14:creationId xmlns:p14="http://schemas.microsoft.com/office/powerpoint/2010/main" val="215806624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dirty="0" err="1"/>
              <a:t>Licores</a:t>
            </a:r>
            <a:r>
              <a:rPr lang="en-US" dirty="0"/>
              <a:t> de Galicia</a:t>
            </a:r>
          </a:p>
        </p:txBody>
      </p:sp>
      <p:sp>
        <p:nvSpPr>
          <p:cNvPr id="3" name="Content Placeholder 2"/>
          <p:cNvSpPr>
            <a:spLocks noGrp="1"/>
          </p:cNvSpPr>
          <p:nvPr>
            <p:ph idx="1"/>
          </p:nvPr>
        </p:nvSpPr>
        <p:spPr>
          <a:xfrm>
            <a:off x="457200" y="990600"/>
            <a:ext cx="3505200" cy="5562600"/>
          </a:xfrm>
        </p:spPr>
        <p:txBody>
          <a:bodyPr>
            <a:normAutofit fontScale="25000" lnSpcReduction="20000"/>
          </a:bodyPr>
          <a:lstStyle/>
          <a:p>
            <a:pPr marL="0" indent="0">
              <a:buNone/>
            </a:pPr>
            <a:r>
              <a:rPr lang="en-US" sz="4800" dirty="0"/>
              <a:t>• </a:t>
            </a:r>
            <a:r>
              <a:rPr lang="en-US" sz="4800" dirty="0" err="1">
                <a:solidFill>
                  <a:srgbClr val="FF0000"/>
                </a:solidFill>
              </a:rPr>
              <a:t>Licor</a:t>
            </a:r>
            <a:r>
              <a:rPr lang="en-US" sz="4800" dirty="0">
                <a:solidFill>
                  <a:srgbClr val="FF0000"/>
                </a:solidFill>
              </a:rPr>
              <a:t> de </a:t>
            </a:r>
            <a:r>
              <a:rPr lang="en-US" sz="4800" dirty="0" err="1">
                <a:solidFill>
                  <a:srgbClr val="FF0000"/>
                </a:solidFill>
              </a:rPr>
              <a:t>hierbas</a:t>
            </a:r>
            <a:r>
              <a:rPr lang="en-US" sz="4800" dirty="0">
                <a:solidFill>
                  <a:srgbClr val="FF0000"/>
                </a:solidFill>
              </a:rPr>
              <a:t> </a:t>
            </a:r>
            <a:r>
              <a:rPr lang="en-US" sz="4800" dirty="0"/>
              <a:t>- Sipping a shot glass of this sweet, lime-green herbal </a:t>
            </a:r>
            <a:r>
              <a:rPr lang="en-US" sz="4800" dirty="0" err="1"/>
              <a:t>digestif</a:t>
            </a:r>
            <a:r>
              <a:rPr lang="en-US" sz="4800" dirty="0"/>
              <a:t> is a common way of concluding a meal in Galicia. This </a:t>
            </a:r>
            <a:r>
              <a:rPr lang="en-US" sz="4800" i="1" dirty="0" err="1"/>
              <a:t>Augardiente</a:t>
            </a:r>
            <a:r>
              <a:rPr lang="en-US" sz="4800" i="1" dirty="0"/>
              <a:t> de </a:t>
            </a:r>
            <a:r>
              <a:rPr lang="en-US" sz="4800" i="1" dirty="0" err="1"/>
              <a:t>herbas</a:t>
            </a:r>
            <a:r>
              <a:rPr lang="en-US" sz="4800" dirty="0"/>
              <a:t>, usually yellow in color, is a sweet liqueur made with </a:t>
            </a:r>
            <a:r>
              <a:rPr lang="en-US" sz="4800" dirty="0" err="1"/>
              <a:t>Augardiente</a:t>
            </a:r>
            <a:r>
              <a:rPr lang="en-US" sz="4800" dirty="0"/>
              <a:t> de </a:t>
            </a:r>
            <a:r>
              <a:rPr lang="en-US" sz="4800" dirty="0" err="1"/>
              <a:t>bagazo</a:t>
            </a:r>
            <a:r>
              <a:rPr lang="en-US" sz="4800" dirty="0"/>
              <a:t> and herbs (</a:t>
            </a:r>
            <a:r>
              <a:rPr lang="en-US" sz="4800" i="1" dirty="0" err="1"/>
              <a:t>herbas</a:t>
            </a:r>
            <a:r>
              <a:rPr lang="en-US" sz="4800" dirty="0"/>
              <a:t>), with chamomile being a substantial ingredient.</a:t>
            </a:r>
          </a:p>
          <a:p>
            <a:pPr marL="0" indent="0">
              <a:buNone/>
            </a:pPr>
            <a:r>
              <a:rPr lang="en-US" sz="4800" dirty="0"/>
              <a:t>• </a:t>
            </a:r>
            <a:r>
              <a:rPr lang="en-US" sz="4800" dirty="0" err="1">
                <a:solidFill>
                  <a:srgbClr val="FF0000"/>
                </a:solidFill>
              </a:rPr>
              <a:t>Orujo</a:t>
            </a:r>
            <a:r>
              <a:rPr lang="en-US" sz="4800" dirty="0"/>
              <a:t> – (</a:t>
            </a:r>
            <a:r>
              <a:rPr lang="en-US" sz="4800" dirty="0">
                <a:solidFill>
                  <a:srgbClr val="FF0000"/>
                </a:solidFill>
              </a:rPr>
              <a:t>Aguardiente)</a:t>
            </a:r>
            <a:r>
              <a:rPr lang="en-US" sz="4800" dirty="0"/>
              <a:t>- Galicia is renowned for its quality and variety of aguardientes. Probably the most famous type is "</a:t>
            </a:r>
            <a:r>
              <a:rPr lang="en-US" sz="4800" dirty="0" err="1"/>
              <a:t>Augardiente</a:t>
            </a:r>
            <a:r>
              <a:rPr lang="en-US" sz="4800" dirty="0"/>
              <a:t> de </a:t>
            </a:r>
            <a:r>
              <a:rPr lang="en-US" sz="4800" dirty="0" err="1"/>
              <a:t>bagazo</a:t>
            </a:r>
            <a:r>
              <a:rPr lang="en-US" sz="4800" dirty="0"/>
              <a:t>" (</a:t>
            </a:r>
            <a:r>
              <a:rPr lang="en-US" sz="4800" i="1" dirty="0">
                <a:solidFill>
                  <a:srgbClr val="FF0000"/>
                </a:solidFill>
              </a:rPr>
              <a:t>Aguardiente de </a:t>
            </a:r>
            <a:r>
              <a:rPr lang="en-US" sz="4800" i="1" dirty="0" err="1">
                <a:solidFill>
                  <a:srgbClr val="FF0000"/>
                </a:solidFill>
              </a:rPr>
              <a:t>Orujo</a:t>
            </a:r>
            <a:r>
              <a:rPr lang="en-US" sz="4800" i="1" dirty="0"/>
              <a:t>)</a:t>
            </a:r>
            <a:r>
              <a:rPr lang="en-US" sz="4800" dirty="0"/>
              <a:t>, which is obtained from the distillation of the pomace of grapes, and is clear and colorless. It typically contains over 50% alcohol, sometimes significantly more, and is still made traditionally in many villages across Galicia today. The word </a:t>
            </a:r>
            <a:r>
              <a:rPr lang="en-US" sz="4800" i="1" dirty="0" err="1"/>
              <a:t>orujo</a:t>
            </a:r>
            <a:r>
              <a:rPr lang="en-US" sz="4800" dirty="0"/>
              <a:t> is actually Spanish and not Galician, but is used to distinguish Galician and some Spanish </a:t>
            </a:r>
            <a:r>
              <a:rPr lang="en-US" sz="4800" dirty="0" err="1"/>
              <a:t>augardientes</a:t>
            </a:r>
            <a:r>
              <a:rPr lang="en-US" sz="4800" dirty="0"/>
              <a:t> from those of other countries</a:t>
            </a:r>
          </a:p>
          <a:p>
            <a:pPr marL="0" indent="0">
              <a:buNone/>
            </a:pPr>
            <a:r>
              <a:rPr lang="en-US" sz="4800" i="1" dirty="0" err="1">
                <a:solidFill>
                  <a:srgbClr val="FF0000"/>
                </a:solidFill>
              </a:rPr>
              <a:t>Licor</a:t>
            </a:r>
            <a:r>
              <a:rPr lang="en-US" sz="4800" i="1" dirty="0">
                <a:solidFill>
                  <a:srgbClr val="FF0000"/>
                </a:solidFill>
              </a:rPr>
              <a:t> café</a:t>
            </a:r>
            <a:r>
              <a:rPr lang="en-US" sz="4800" dirty="0">
                <a:solidFill>
                  <a:srgbClr val="FF0000"/>
                </a:solidFill>
              </a:rPr>
              <a:t> </a:t>
            </a:r>
            <a:r>
              <a:rPr lang="en-US" sz="4800" dirty="0"/>
              <a:t>(typical distilled drink in the province of Ourense), black in color, is a sweet liqueur made with </a:t>
            </a:r>
            <a:r>
              <a:rPr lang="en-US" sz="4800" dirty="0" err="1"/>
              <a:t>augardiente</a:t>
            </a:r>
            <a:r>
              <a:rPr lang="en-US" sz="4800" dirty="0"/>
              <a:t> de </a:t>
            </a:r>
            <a:r>
              <a:rPr lang="en-US" sz="4800" dirty="0" err="1"/>
              <a:t>bagazo</a:t>
            </a:r>
            <a:r>
              <a:rPr lang="en-US" sz="4800" dirty="0"/>
              <a:t>, coffee (</a:t>
            </a:r>
            <a:r>
              <a:rPr lang="en-US" sz="4800" i="1" dirty="0"/>
              <a:t>café</a:t>
            </a:r>
            <a:r>
              <a:rPr lang="en-US" sz="4800" dirty="0"/>
              <a:t>) and sugar. </a:t>
            </a:r>
          </a:p>
          <a:p>
            <a:pPr marL="0" indent="0">
              <a:buNone/>
            </a:pPr>
            <a:r>
              <a:rPr lang="en-US" sz="4800" i="1" dirty="0">
                <a:solidFill>
                  <a:srgbClr val="FF0000"/>
                </a:solidFill>
              </a:rPr>
              <a:t>Crema de </a:t>
            </a:r>
            <a:r>
              <a:rPr lang="en-US" sz="4800" i="1" dirty="0" err="1">
                <a:solidFill>
                  <a:srgbClr val="FF0000"/>
                </a:solidFill>
              </a:rPr>
              <a:t>Augardiente</a:t>
            </a:r>
            <a:r>
              <a:rPr lang="en-US" sz="4800" i="1" dirty="0"/>
              <a:t> or Crema de </a:t>
            </a:r>
            <a:r>
              <a:rPr lang="en-US" sz="4800" i="1" dirty="0" err="1"/>
              <a:t>Caña</a:t>
            </a:r>
            <a:r>
              <a:rPr lang="en-US" sz="4800" dirty="0"/>
              <a:t> is a cream liqueur based on aguardiente, coffee, cream, milk and other ingredients. It is similar to Irish cream liqueur. In some places in Galicia, a small glass is traditionally taken at breakfast time as a tonic before a hard day's work on the land.</a:t>
            </a:r>
          </a:p>
          <a:p>
            <a:pPr marL="0" indent="0">
              <a:buNone/>
            </a:pPr>
            <a:r>
              <a:rPr lang="en-US" sz="4800" b="1" dirty="0"/>
              <a:t>And finally……</a:t>
            </a:r>
          </a:p>
          <a:p>
            <a:pPr marL="0" indent="0">
              <a:buNone/>
            </a:pPr>
            <a:r>
              <a:rPr lang="en-US" sz="4800" dirty="0"/>
              <a:t>• </a:t>
            </a:r>
            <a:r>
              <a:rPr lang="en-US" sz="4800" dirty="0">
                <a:solidFill>
                  <a:srgbClr val="FF0000"/>
                </a:solidFill>
              </a:rPr>
              <a:t>Estrella da Galicia  </a:t>
            </a:r>
            <a:r>
              <a:rPr lang="en-US" sz="4800" dirty="0"/>
              <a:t>The beer of Galicia: Good head level, inviting reddish lager </a:t>
            </a:r>
            <a:r>
              <a:rPr lang="en-US" sz="4800" dirty="0" err="1"/>
              <a:t>colour</a:t>
            </a:r>
            <a:r>
              <a:rPr lang="en-US" sz="4800" dirty="0"/>
              <a:t>, good amount of effervescence. Frothy aroma with hops. Fairly well-balanced, dry and quite bitter. Not a strong taste, though pleasant and complex.</a:t>
            </a:r>
            <a:br>
              <a:rPr lang="en-US" sz="4800" dirty="0"/>
            </a:br>
            <a:br>
              <a:rPr lang="en-US" dirty="0"/>
            </a:br>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36667" t="5556" r="37778" b="6665"/>
          <a:stretch/>
        </p:blipFill>
        <p:spPr>
          <a:xfrm>
            <a:off x="7239000" y="255588"/>
            <a:ext cx="1752600" cy="6019800"/>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0930" r="25581"/>
          <a:stretch/>
        </p:blipFill>
        <p:spPr>
          <a:xfrm>
            <a:off x="5279127" y="2151063"/>
            <a:ext cx="1333500" cy="2493065"/>
          </a:xfrm>
          <a:prstGeom prst="rect">
            <a:avLst/>
          </a:prstGeom>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24742" t="16495" r="21650"/>
          <a:stretch/>
        </p:blipFill>
        <p:spPr>
          <a:xfrm>
            <a:off x="4091075" y="998538"/>
            <a:ext cx="1479785" cy="2305050"/>
          </a:xfrm>
          <a:prstGeom prst="rect">
            <a:avLst/>
          </a:prstGeom>
        </p:spPr>
      </p:pic>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l="22099" r="26437"/>
          <a:stretch/>
        </p:blipFill>
        <p:spPr>
          <a:xfrm>
            <a:off x="6294673" y="779463"/>
            <a:ext cx="1279408" cy="2486025"/>
          </a:xfrm>
          <a:prstGeom prst="rect">
            <a:avLst/>
          </a:prstGeom>
        </p:spPr>
      </p:pic>
      <p:pic>
        <p:nvPicPr>
          <p:cNvPr id="2052" name="Picture 4" descr="https://upload.wikimedia.org/wikipedia/commons/4/4b/Estrella_Galicia.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10084" y="4724400"/>
            <a:ext cx="2521552" cy="16810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802055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505325" cy="1143000"/>
          </a:xfrm>
        </p:spPr>
        <p:txBody>
          <a:bodyPr/>
          <a:lstStyle/>
          <a:p>
            <a:r>
              <a:rPr lang="en-US" dirty="0"/>
              <a:t>Education</a:t>
            </a:r>
          </a:p>
        </p:txBody>
      </p:sp>
      <p:sp>
        <p:nvSpPr>
          <p:cNvPr id="3" name="Content Placeholder 2"/>
          <p:cNvSpPr>
            <a:spLocks noGrp="1"/>
          </p:cNvSpPr>
          <p:nvPr>
            <p:ph idx="1"/>
          </p:nvPr>
        </p:nvSpPr>
        <p:spPr>
          <a:xfrm>
            <a:off x="457200" y="1600200"/>
            <a:ext cx="4505325" cy="4525963"/>
          </a:xfrm>
        </p:spPr>
        <p:txBody>
          <a:bodyPr>
            <a:normAutofit fontScale="62500" lnSpcReduction="20000"/>
          </a:bodyPr>
          <a:lstStyle/>
          <a:p>
            <a:r>
              <a:rPr lang="en-US" dirty="0"/>
              <a:t>Schooling in Galicia, as in other parts of Spain, is free and required between the ages of six and fourteen. </a:t>
            </a:r>
          </a:p>
          <a:p>
            <a:r>
              <a:rPr lang="en-US" dirty="0"/>
              <a:t>At that time, many students begin the three-year </a:t>
            </a:r>
            <a:r>
              <a:rPr lang="en-US" i="1" dirty="0" err="1"/>
              <a:t>bachillerato</a:t>
            </a:r>
            <a:r>
              <a:rPr lang="en-US" i="1" dirty="0"/>
              <a:t> </a:t>
            </a:r>
            <a:r>
              <a:rPr lang="en-US" dirty="0"/>
              <a:t>(baccalaureate) course of study. They may then opt for either one year of college preparatory study or vocational training. </a:t>
            </a:r>
          </a:p>
          <a:p>
            <a:r>
              <a:rPr lang="en-US" dirty="0"/>
              <a:t>The Galician language, </a:t>
            </a:r>
            <a:r>
              <a:rPr lang="en-US" dirty="0" err="1"/>
              <a:t>Gallego</a:t>
            </a:r>
            <a:r>
              <a:rPr lang="en-US" dirty="0"/>
              <a:t>, is taught at all levels, from grade school through university. </a:t>
            </a:r>
          </a:p>
          <a:p>
            <a:r>
              <a:rPr lang="en-US" dirty="0"/>
              <a:t>About a third of Spain's children are educated at private schools, many of them run by the Catholic Church.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800" y="76200"/>
            <a:ext cx="4191000" cy="314325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5849" y="3417888"/>
            <a:ext cx="4171445" cy="3135312"/>
          </a:xfrm>
          <a:prstGeom prst="rect">
            <a:avLst/>
          </a:prstGeom>
        </p:spPr>
      </p:pic>
      <p:sp>
        <p:nvSpPr>
          <p:cNvPr id="6" name="TextBox 5"/>
          <p:cNvSpPr txBox="1"/>
          <p:nvPr/>
        </p:nvSpPr>
        <p:spPr>
          <a:xfrm>
            <a:off x="6629400" y="3657600"/>
            <a:ext cx="2209800" cy="369332"/>
          </a:xfrm>
          <a:prstGeom prst="rect">
            <a:avLst/>
          </a:prstGeom>
          <a:noFill/>
        </p:spPr>
        <p:txBody>
          <a:bodyPr wrap="square" rtlCol="0">
            <a:spAutoFit/>
          </a:bodyPr>
          <a:lstStyle/>
          <a:p>
            <a:r>
              <a:rPr lang="en-US" b="1" dirty="0">
                <a:solidFill>
                  <a:srgbClr val="FF0000"/>
                </a:solidFill>
              </a:rPr>
              <a:t>Universidad de Vigo</a:t>
            </a:r>
          </a:p>
        </p:txBody>
      </p:sp>
      <p:sp>
        <p:nvSpPr>
          <p:cNvPr id="7" name="TextBox 6"/>
          <p:cNvSpPr txBox="1"/>
          <p:nvPr/>
        </p:nvSpPr>
        <p:spPr>
          <a:xfrm>
            <a:off x="4962525" y="2667000"/>
            <a:ext cx="3952875" cy="369332"/>
          </a:xfrm>
          <a:prstGeom prst="rect">
            <a:avLst/>
          </a:prstGeom>
          <a:noFill/>
        </p:spPr>
        <p:txBody>
          <a:bodyPr wrap="square" rtlCol="0">
            <a:spAutoFit/>
          </a:bodyPr>
          <a:lstStyle/>
          <a:p>
            <a:r>
              <a:rPr lang="en-US" b="1" dirty="0">
                <a:solidFill>
                  <a:srgbClr val="FF0000"/>
                </a:solidFill>
              </a:rPr>
              <a:t>Universidad de Santiago de </a:t>
            </a:r>
            <a:r>
              <a:rPr lang="en-US" b="1" dirty="0" err="1">
                <a:solidFill>
                  <a:srgbClr val="FF0000"/>
                </a:solidFill>
              </a:rPr>
              <a:t>Compostela</a:t>
            </a:r>
            <a:endParaRPr lang="en-US" b="1" dirty="0">
              <a:solidFill>
                <a:srgbClr val="FF0000"/>
              </a:solidFill>
            </a:endParaRPr>
          </a:p>
        </p:txBody>
      </p:sp>
    </p:spTree>
    <p:extLst>
      <p:ext uri="{BB962C8B-B14F-4D97-AF65-F5344CB8AC3E}">
        <p14:creationId xmlns:p14="http://schemas.microsoft.com/office/powerpoint/2010/main" val="391735845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Cultural Heritage</a:t>
            </a:r>
          </a:p>
        </p:txBody>
      </p:sp>
      <p:sp>
        <p:nvSpPr>
          <p:cNvPr id="3" name="Content Placeholder 2"/>
          <p:cNvSpPr>
            <a:spLocks noGrp="1"/>
          </p:cNvSpPr>
          <p:nvPr>
            <p:ph idx="1"/>
          </p:nvPr>
        </p:nvSpPr>
        <p:spPr/>
        <p:txBody>
          <a:bodyPr>
            <a:normAutofit fontScale="62500" lnSpcReduction="20000"/>
          </a:bodyPr>
          <a:lstStyle/>
          <a:p>
            <a:r>
              <a:rPr lang="en-US" dirty="0"/>
              <a:t>The Galician literary and musical heritage stretches back to the Middle Ages (AD 476–c.1450). The Gallegan songs of a </a:t>
            </a:r>
            <a:r>
              <a:rPr lang="en-US" dirty="0">
                <a:solidFill>
                  <a:srgbClr val="FF0000"/>
                </a:solidFill>
              </a:rPr>
              <a:t>thirteenth-century minstrel named Martin </a:t>
            </a:r>
            <a:r>
              <a:rPr lang="en-US" dirty="0" err="1">
                <a:solidFill>
                  <a:srgbClr val="FF0000"/>
                </a:solidFill>
              </a:rPr>
              <a:t>Codax</a:t>
            </a:r>
            <a:r>
              <a:rPr lang="en-US" dirty="0"/>
              <a:t> are among the oldest Spanish songs that have been preserved. </a:t>
            </a:r>
          </a:p>
          <a:p>
            <a:r>
              <a:rPr lang="en-US" dirty="0"/>
              <a:t>In the same period, </a:t>
            </a:r>
            <a:r>
              <a:rPr lang="en-US" dirty="0">
                <a:solidFill>
                  <a:srgbClr val="FF0000"/>
                </a:solidFill>
              </a:rPr>
              <a:t>Alphonso X, king of Castile and León, wrote the </a:t>
            </a:r>
            <a:r>
              <a:rPr lang="en-US" i="1" dirty="0" err="1">
                <a:solidFill>
                  <a:srgbClr val="FF0000"/>
                </a:solidFill>
              </a:rPr>
              <a:t>Cántigas</a:t>
            </a:r>
            <a:r>
              <a:rPr lang="en-US" i="1" dirty="0">
                <a:solidFill>
                  <a:srgbClr val="FF0000"/>
                </a:solidFill>
              </a:rPr>
              <a:t> de Santa </a:t>
            </a:r>
            <a:r>
              <a:rPr lang="en-US" i="1" dirty="0" err="1">
                <a:solidFill>
                  <a:srgbClr val="FF0000"/>
                </a:solidFill>
              </a:rPr>
              <a:t>María</a:t>
            </a:r>
            <a:r>
              <a:rPr lang="en-US" i="1" dirty="0">
                <a:solidFill>
                  <a:srgbClr val="FF0000"/>
                </a:solidFill>
              </a:rPr>
              <a:t> </a:t>
            </a:r>
            <a:r>
              <a:rPr lang="en-US" dirty="0">
                <a:solidFill>
                  <a:srgbClr val="FF0000"/>
                </a:solidFill>
              </a:rPr>
              <a:t>in </a:t>
            </a:r>
            <a:r>
              <a:rPr lang="en-US" dirty="0" err="1">
                <a:solidFill>
                  <a:srgbClr val="FF0000"/>
                </a:solidFill>
              </a:rPr>
              <a:t>Gallego</a:t>
            </a:r>
            <a:r>
              <a:rPr lang="en-US" dirty="0"/>
              <a:t>. This work consists of 427 poems to the Virgin Mary, each set to its own music. It is a masterpiece of European medieval music that has been preserved in performances and recordings up to the present day. Galician lyric and courtly poetry flourished until the middle of the fourteenth century. </a:t>
            </a:r>
          </a:p>
          <a:p>
            <a:r>
              <a:rPr lang="en-US" dirty="0"/>
              <a:t>More recently, Galicia's best-known literary figure has been the nineteenth-century poet </a:t>
            </a:r>
            <a:r>
              <a:rPr lang="en-US" dirty="0" err="1">
                <a:solidFill>
                  <a:srgbClr val="FF0000"/>
                </a:solidFill>
              </a:rPr>
              <a:t>Rosalía</a:t>
            </a:r>
            <a:r>
              <a:rPr lang="en-US" dirty="0">
                <a:solidFill>
                  <a:srgbClr val="FF0000"/>
                </a:solidFill>
              </a:rPr>
              <a:t> de Castro</a:t>
            </a:r>
            <a:r>
              <a:rPr lang="en-US" dirty="0"/>
              <a:t> (1837-1885). Her poetry has been compared to that of the American poet Emily Dickinson, who lived and wrote at approximately the same time. </a:t>
            </a:r>
          </a:p>
          <a:p>
            <a:r>
              <a:rPr lang="en-US" dirty="0"/>
              <a:t>Twentieth-century Galician writers who have achieved fame include poets </a:t>
            </a:r>
            <a:r>
              <a:rPr lang="en-US" dirty="0">
                <a:solidFill>
                  <a:srgbClr val="FF0000"/>
                </a:solidFill>
              </a:rPr>
              <a:t>Manuel </a:t>
            </a:r>
            <a:r>
              <a:rPr lang="en-US" dirty="0" err="1">
                <a:solidFill>
                  <a:srgbClr val="FF0000"/>
                </a:solidFill>
              </a:rPr>
              <a:t>Curros</a:t>
            </a:r>
            <a:r>
              <a:rPr lang="en-US" dirty="0">
                <a:solidFill>
                  <a:srgbClr val="FF0000"/>
                </a:solidFill>
              </a:rPr>
              <a:t> </a:t>
            </a:r>
            <a:r>
              <a:rPr lang="en-US" dirty="0" err="1">
                <a:solidFill>
                  <a:srgbClr val="FF0000"/>
                </a:solidFill>
              </a:rPr>
              <a:t>Enríquez</a:t>
            </a:r>
            <a:r>
              <a:rPr lang="en-US" dirty="0">
                <a:solidFill>
                  <a:srgbClr val="FF0000"/>
                </a:solidFill>
              </a:rPr>
              <a:t> and Ramón </a:t>
            </a:r>
            <a:r>
              <a:rPr lang="en-US" dirty="0" err="1">
                <a:solidFill>
                  <a:srgbClr val="FF0000"/>
                </a:solidFill>
              </a:rPr>
              <a:t>María</a:t>
            </a:r>
            <a:r>
              <a:rPr lang="en-US" dirty="0">
                <a:solidFill>
                  <a:srgbClr val="FF0000"/>
                </a:solidFill>
              </a:rPr>
              <a:t> del Valle-</a:t>
            </a:r>
            <a:r>
              <a:rPr lang="en-US" dirty="0" err="1">
                <a:solidFill>
                  <a:srgbClr val="FF0000"/>
                </a:solidFill>
              </a:rPr>
              <a:t>Inclán</a:t>
            </a:r>
            <a:r>
              <a:rPr lang="en-US" dirty="0"/>
              <a:t>. </a:t>
            </a:r>
          </a:p>
          <a:p>
            <a:endParaRPr lang="en-US" dirty="0"/>
          </a:p>
        </p:txBody>
      </p:sp>
      <p:pic>
        <p:nvPicPr>
          <p:cNvPr id="8194" name="Picture 2" descr="Image resul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159447"/>
            <a:ext cx="1033463" cy="1373382"/>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s://upload.wikimedia.org/wikipedia/commons/thumb/6/6a/Ram%C3%B3n_Mar%C3%ADa_del_Valle_Incl%C3%A1n%2C_de_Audouard.jpg/175px-Ram%C3%B3n_Mar%C3%ADa_del_Valle_Incl%C3%A1n%2C_de_Audouar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7600" y="159447"/>
            <a:ext cx="1371600" cy="143430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295400" y="274638"/>
            <a:ext cx="1676400" cy="369332"/>
          </a:xfrm>
          <a:prstGeom prst="rect">
            <a:avLst/>
          </a:prstGeom>
          <a:noFill/>
        </p:spPr>
        <p:txBody>
          <a:bodyPr wrap="square" rtlCol="0">
            <a:spAutoFit/>
          </a:bodyPr>
          <a:lstStyle/>
          <a:p>
            <a:r>
              <a:rPr lang="en-US" dirty="0"/>
              <a:t>De Castro</a:t>
            </a:r>
          </a:p>
        </p:txBody>
      </p:sp>
      <p:sp>
        <p:nvSpPr>
          <p:cNvPr id="7" name="TextBox 6"/>
          <p:cNvSpPr txBox="1"/>
          <p:nvPr/>
        </p:nvSpPr>
        <p:spPr>
          <a:xfrm>
            <a:off x="6229350" y="291545"/>
            <a:ext cx="1676400" cy="369332"/>
          </a:xfrm>
          <a:prstGeom prst="rect">
            <a:avLst/>
          </a:prstGeom>
          <a:noFill/>
        </p:spPr>
        <p:txBody>
          <a:bodyPr wrap="square" rtlCol="0">
            <a:spAutoFit/>
          </a:bodyPr>
          <a:lstStyle/>
          <a:p>
            <a:r>
              <a:rPr lang="en-US" dirty="0"/>
              <a:t>Del Valle-</a:t>
            </a:r>
            <a:r>
              <a:rPr lang="en-US" dirty="0" err="1"/>
              <a:t>Inclán</a:t>
            </a:r>
            <a:endParaRPr lang="en-US" dirty="0"/>
          </a:p>
        </p:txBody>
      </p:sp>
      <p:pic>
        <p:nvPicPr>
          <p:cNvPr id="8198" name="Picture 6" descr="Image result for martin codax"/>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08068" y="5628481"/>
            <a:ext cx="995363" cy="9953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532912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La </a:t>
            </a:r>
            <a:r>
              <a:rPr lang="en-US" dirty="0" err="1"/>
              <a:t>historia</a:t>
            </a:r>
            <a:r>
              <a:rPr lang="en-US" dirty="0"/>
              <a:t> </a:t>
            </a:r>
            <a:r>
              <a:rPr lang="en-US" dirty="0" err="1"/>
              <a:t>gallega</a:t>
            </a:r>
            <a:r>
              <a:rPr lang="en-US" dirty="0"/>
              <a:t>: </a:t>
            </a:r>
            <a:br>
              <a:rPr lang="en-US" dirty="0"/>
            </a:br>
            <a:r>
              <a:rPr lang="en-US" dirty="0"/>
              <a:t>Galicia, the poor relation</a:t>
            </a:r>
          </a:p>
        </p:txBody>
      </p:sp>
      <p:sp>
        <p:nvSpPr>
          <p:cNvPr id="3" name="Content Placeholder 2"/>
          <p:cNvSpPr>
            <a:spLocks noGrp="1"/>
          </p:cNvSpPr>
          <p:nvPr>
            <p:ph idx="1"/>
          </p:nvPr>
        </p:nvSpPr>
        <p:spPr>
          <a:xfrm>
            <a:off x="533400" y="1417638"/>
            <a:ext cx="8229600" cy="4800600"/>
          </a:xfrm>
        </p:spPr>
        <p:txBody>
          <a:bodyPr>
            <a:normAutofit fontScale="92500" lnSpcReduction="10000"/>
          </a:bodyPr>
          <a:lstStyle/>
          <a:p>
            <a:r>
              <a:rPr lang="en-US" dirty="0"/>
              <a:t>In the fifteenth century Ferdinand and Isabella unified Spain, and Galicia began to be considered an underprivileged, conservative province, remote from the Castilian center to the south.</a:t>
            </a:r>
          </a:p>
          <a:p>
            <a:r>
              <a:rPr lang="en-US" dirty="0"/>
              <a:t>Even the fact that Francisco Franco was born in Galicia and returned for frequent visits did little to change this attitude. </a:t>
            </a:r>
          </a:p>
          <a:p>
            <a:r>
              <a:rPr lang="en-US" dirty="0"/>
              <a:t>A strong sense of autonomy now pervades the region, however, and Galicia is developing considerable self-esteem through its language, industry, and rising tourist business.</a:t>
            </a:r>
          </a:p>
        </p:txBody>
      </p:sp>
    </p:spTree>
    <p:extLst>
      <p:ext uri="{BB962C8B-B14F-4D97-AF65-F5344CB8AC3E}">
        <p14:creationId xmlns:p14="http://schemas.microsoft.com/office/powerpoint/2010/main" val="203858171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Emigration</a:t>
            </a:r>
          </a:p>
        </p:txBody>
      </p:sp>
      <p:sp>
        <p:nvSpPr>
          <p:cNvPr id="3" name="Content Placeholder 2"/>
          <p:cNvSpPr>
            <a:spLocks noGrp="1"/>
          </p:cNvSpPr>
          <p:nvPr>
            <p:ph idx="1"/>
          </p:nvPr>
        </p:nvSpPr>
        <p:spPr/>
        <p:txBody>
          <a:bodyPr>
            <a:normAutofit fontScale="70000" lnSpcReduction="20000"/>
          </a:bodyPr>
          <a:lstStyle/>
          <a:p>
            <a:r>
              <a:rPr lang="en-US" dirty="0"/>
              <a:t>Over 230,000 Gallegos emigrated to Latin America between 1911 and 1915 </a:t>
            </a:r>
          </a:p>
          <a:p>
            <a:r>
              <a:rPr lang="en-US" dirty="0"/>
              <a:t>These days, however, greater prosperity is causing fewer than an estimated 10,000 per year to leave for Latin America and Europe</a:t>
            </a:r>
          </a:p>
          <a:p>
            <a:r>
              <a:rPr lang="en-US" dirty="0"/>
              <a:t>In Buenos Aires, so many </a:t>
            </a:r>
            <a:r>
              <a:rPr lang="en-US" dirty="0" err="1"/>
              <a:t>Galicians</a:t>
            </a:r>
            <a:r>
              <a:rPr lang="en-US" dirty="0"/>
              <a:t> have immigrated that all people who have immigrated from Spain in the last century are called </a:t>
            </a:r>
            <a:r>
              <a:rPr lang="en-US" i="1" dirty="0" err="1"/>
              <a:t>gallegos</a:t>
            </a:r>
            <a:r>
              <a:rPr lang="en-US" i="1" dirty="0"/>
              <a:t>.</a:t>
            </a:r>
            <a:r>
              <a:rPr lang="en-US" dirty="0"/>
              <a:t> </a:t>
            </a:r>
          </a:p>
          <a:p>
            <a:r>
              <a:rPr lang="en-US" dirty="0"/>
              <a:t>There are Galician communities in all the big towns of Spain, France, Germany, and Switzerland. </a:t>
            </a:r>
          </a:p>
          <a:p>
            <a:r>
              <a:rPr lang="en-US" dirty="0"/>
              <a:t>The </a:t>
            </a:r>
            <a:r>
              <a:rPr lang="en-US" dirty="0" err="1"/>
              <a:t>Galicians</a:t>
            </a:r>
            <a:r>
              <a:rPr lang="en-US" dirty="0"/>
              <a:t>' capacity for hard work is matched only by their ability to save. The strategy is to save as quickly as possible for a rapid return to Galicia. Some of the savings brought back by migrants go into land, but much more is invested in houses and in food and drink businesses.</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30312" t="13750" r="28437" b="11250"/>
          <a:stretch/>
        </p:blipFill>
        <p:spPr>
          <a:xfrm>
            <a:off x="9525" y="1"/>
            <a:ext cx="1590675" cy="2169102"/>
          </a:xfrm>
          <a:prstGeom prst="rect">
            <a:avLst/>
          </a:prstGeom>
        </p:spPr>
      </p:pic>
      <p:sp>
        <p:nvSpPr>
          <p:cNvPr id="2" name="Title 1"/>
          <p:cNvSpPr>
            <a:spLocks noGrp="1"/>
          </p:cNvSpPr>
          <p:nvPr>
            <p:ph type="title"/>
          </p:nvPr>
        </p:nvSpPr>
        <p:spPr>
          <a:xfrm>
            <a:off x="804862" y="152399"/>
            <a:ext cx="5257800" cy="563562"/>
          </a:xfrm>
        </p:spPr>
        <p:txBody>
          <a:bodyPr>
            <a:normAutofit fontScale="90000"/>
          </a:bodyPr>
          <a:lstStyle/>
          <a:p>
            <a:r>
              <a:rPr lang="en-US" dirty="0"/>
              <a:t>Economy</a:t>
            </a:r>
          </a:p>
        </p:txBody>
      </p:sp>
      <p:sp>
        <p:nvSpPr>
          <p:cNvPr id="3" name="Content Placeholder 2"/>
          <p:cNvSpPr>
            <a:spLocks noGrp="1"/>
          </p:cNvSpPr>
          <p:nvPr>
            <p:ph idx="1"/>
          </p:nvPr>
        </p:nvSpPr>
        <p:spPr>
          <a:xfrm>
            <a:off x="971550" y="2286000"/>
            <a:ext cx="4695825" cy="4114800"/>
          </a:xfrm>
        </p:spPr>
        <p:txBody>
          <a:bodyPr>
            <a:noAutofit/>
          </a:bodyPr>
          <a:lstStyle/>
          <a:p>
            <a:pPr marL="0" indent="0">
              <a:buNone/>
            </a:pPr>
            <a:r>
              <a:rPr lang="en-US" sz="1400" dirty="0">
                <a:solidFill>
                  <a:srgbClr val="FF0000"/>
                </a:solidFill>
              </a:rPr>
              <a:t>is economically dependent on traditional agriculture</a:t>
            </a:r>
            <a:r>
              <a:rPr lang="en-US" sz="1400" dirty="0"/>
              <a:t>, based on small landholdings called </a:t>
            </a:r>
            <a:r>
              <a:rPr lang="en-US" sz="1400" i="1" dirty="0" err="1"/>
              <a:t>minifundios</a:t>
            </a:r>
            <a:r>
              <a:rPr lang="en-US" sz="1400" dirty="0"/>
              <a:t>. </a:t>
            </a:r>
          </a:p>
          <a:p>
            <a:r>
              <a:rPr lang="en-US" sz="1400" dirty="0"/>
              <a:t>However, the rise of </a:t>
            </a:r>
            <a:r>
              <a:rPr lang="en-US" sz="1400" dirty="0">
                <a:solidFill>
                  <a:srgbClr val="FF0000"/>
                </a:solidFill>
              </a:rPr>
              <a:t>tourism, sustainable forestry and organic and traditional agriculture </a:t>
            </a:r>
            <a:r>
              <a:rPr lang="en-US" sz="1400" dirty="0"/>
              <a:t>are bringing other possibilities to the Galician economy without compromising the preservation of the natural resources and the local culture. </a:t>
            </a:r>
          </a:p>
          <a:p>
            <a:r>
              <a:rPr lang="en-US" sz="1400" dirty="0"/>
              <a:t>While tractors are common, ox-drawn plows and heavy carts with wooden wheels can still be seen in the region. Much of the harvesting is still done by hand. </a:t>
            </a:r>
          </a:p>
          <a:p>
            <a:r>
              <a:rPr lang="en-US" sz="1400" dirty="0"/>
              <a:t>Traditionally, </a:t>
            </a:r>
            <a:r>
              <a:rPr lang="en-US" sz="1400" dirty="0" err="1"/>
              <a:t>Galicians</a:t>
            </a:r>
            <a:r>
              <a:rPr lang="en-US" sz="1400" dirty="0"/>
              <a:t> have often emigrated in search of work, many saving for their eventual return. </a:t>
            </a:r>
            <a:r>
              <a:rPr lang="en-US" sz="1400" dirty="0">
                <a:solidFill>
                  <a:srgbClr val="FF0000"/>
                </a:solidFill>
              </a:rPr>
              <a:t>Those who do return often go into business, especially as market or restaurant owners. </a:t>
            </a:r>
          </a:p>
          <a:p>
            <a:r>
              <a:rPr lang="en-US" sz="1400" dirty="0"/>
              <a:t>Galicia also supports </a:t>
            </a:r>
            <a:r>
              <a:rPr lang="en-US" sz="1400" dirty="0">
                <a:solidFill>
                  <a:srgbClr val="FF0000"/>
                </a:solidFill>
              </a:rPr>
              <a:t>tungsten, tin, zinc, and antimony mining, as well as textile, petrochemical, and automobile production.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7400" y="3276600"/>
            <a:ext cx="3005070" cy="21336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48350" y="152399"/>
            <a:ext cx="2990850" cy="2978257"/>
          </a:xfrm>
          <a:prstGeom prst="rect">
            <a:avLst/>
          </a:prstGeom>
        </p:spPr>
      </p:pic>
      <p:sp>
        <p:nvSpPr>
          <p:cNvPr id="7" name="TextBox 6"/>
          <p:cNvSpPr txBox="1"/>
          <p:nvPr/>
        </p:nvSpPr>
        <p:spPr>
          <a:xfrm>
            <a:off x="1724025" y="609600"/>
            <a:ext cx="3762375" cy="1631216"/>
          </a:xfrm>
          <a:prstGeom prst="rect">
            <a:avLst/>
          </a:prstGeom>
          <a:noFill/>
        </p:spPr>
        <p:txBody>
          <a:bodyPr wrap="square" rtlCol="0">
            <a:spAutoFit/>
          </a:bodyPr>
          <a:lstStyle/>
          <a:p>
            <a:r>
              <a:rPr lang="en-US" sz="1400" dirty="0"/>
              <a:t>In comparison to the other regions of Spain, the </a:t>
            </a:r>
            <a:r>
              <a:rPr lang="en-US" sz="1400" dirty="0">
                <a:solidFill>
                  <a:srgbClr val="FF0000"/>
                </a:solidFill>
              </a:rPr>
              <a:t>major economic benefit of Galicia is its fishing Industry</a:t>
            </a:r>
            <a:r>
              <a:rPr lang="en-US" sz="1400" dirty="0"/>
              <a:t>. Galicia is a land of economic contrast. While the western coast, with its major population centers and its fishing and manufacturing industries, is prosperous and increasing in population, </a:t>
            </a:r>
            <a:r>
              <a:rPr lang="en-US" sz="1400" dirty="0">
                <a:solidFill>
                  <a:srgbClr val="FF0000"/>
                </a:solidFill>
              </a:rPr>
              <a:t>the rural hinterland </a:t>
            </a:r>
          </a:p>
        </p:txBody>
      </p:sp>
    </p:spTree>
    <p:extLst>
      <p:ext uri="{BB962C8B-B14F-4D97-AF65-F5344CB8AC3E}">
        <p14:creationId xmlns:p14="http://schemas.microsoft.com/office/powerpoint/2010/main" val="45718060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Crafts &amp; Hobbies</a:t>
            </a:r>
          </a:p>
        </p:txBody>
      </p:sp>
      <p:sp>
        <p:nvSpPr>
          <p:cNvPr id="3" name="Content Placeholder 2"/>
          <p:cNvSpPr>
            <a:spLocks noGrp="1"/>
          </p:cNvSpPr>
          <p:nvPr>
            <p:ph idx="1"/>
          </p:nvPr>
        </p:nvSpPr>
        <p:spPr>
          <a:xfrm>
            <a:off x="457200" y="1295401"/>
            <a:ext cx="8229600" cy="1676399"/>
          </a:xfrm>
        </p:spPr>
        <p:txBody>
          <a:bodyPr>
            <a:normAutofit fontScale="77500" lnSpcReduction="20000"/>
          </a:bodyPr>
          <a:lstStyle/>
          <a:p>
            <a:pPr marL="0" indent="0">
              <a:buNone/>
            </a:pPr>
            <a:r>
              <a:rPr lang="en-US" sz="4000" dirty="0"/>
              <a:t>Galician craftspeople work in ceramics, fine porcelain, jet (</a:t>
            </a:r>
            <a:r>
              <a:rPr lang="en-US" sz="4000" i="1" dirty="0" err="1"/>
              <a:t>azabache</a:t>
            </a:r>
            <a:r>
              <a:rPr lang="en-US" sz="4000" i="1" dirty="0"/>
              <a:t>— </a:t>
            </a:r>
            <a:r>
              <a:rPr lang="en-US" sz="4000" dirty="0"/>
              <a:t>a hard, black form of coal that can be polished and used in jewelry), lace, wood, stone, silver, and gold.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2900" y="3886200"/>
            <a:ext cx="4953000" cy="2971800"/>
          </a:xfrm>
          <a:prstGeom prst="rect">
            <a:avLst/>
          </a:prstGeom>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t="16000" b="14666"/>
          <a:stretch/>
        </p:blipFill>
        <p:spPr>
          <a:xfrm>
            <a:off x="7010399" y="19049"/>
            <a:ext cx="1816161" cy="1259205"/>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05525" y="3590925"/>
            <a:ext cx="3009900" cy="3257550"/>
          </a:xfrm>
          <a:prstGeom prst="rect">
            <a:avLst/>
          </a:prstGeom>
        </p:spPr>
      </p:pic>
    </p:spTree>
    <p:extLst>
      <p:ext uri="{BB962C8B-B14F-4D97-AF65-F5344CB8AC3E}">
        <p14:creationId xmlns:p14="http://schemas.microsoft.com/office/powerpoint/2010/main" val="409449652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1571" r="15626"/>
          <a:stretch/>
        </p:blipFill>
        <p:spPr>
          <a:xfrm>
            <a:off x="6043969" y="38100"/>
            <a:ext cx="3061931" cy="3154363"/>
          </a:xfr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33" y="3472877"/>
            <a:ext cx="2396067" cy="319275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3639" y="3618419"/>
            <a:ext cx="2502589" cy="2901673"/>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358" y="914400"/>
            <a:ext cx="2974775" cy="1981200"/>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78703" y="547824"/>
            <a:ext cx="1905000" cy="2338251"/>
          </a:xfrm>
          <a:prstGeom prst="rect">
            <a:avLst/>
          </a:prstGeom>
        </p:spPr>
      </p:pic>
      <p:pic>
        <p:nvPicPr>
          <p:cNvPr id="10" name="Picture 9"/>
          <p:cNvPicPr>
            <a:picLocks noChangeAspect="1"/>
          </p:cNvPicPr>
          <p:nvPr/>
        </p:nvPicPr>
        <p:blipFill rotWithShape="1">
          <a:blip r:embed="rId7">
            <a:extLst>
              <a:ext uri="{28A0092B-C50C-407E-A947-70E740481C1C}">
                <a14:useLocalDpi xmlns:a14="http://schemas.microsoft.com/office/drawing/2010/main" val="0"/>
              </a:ext>
            </a:extLst>
          </a:blip>
          <a:srcRect t="19600"/>
          <a:stretch/>
        </p:blipFill>
        <p:spPr>
          <a:xfrm>
            <a:off x="2952269" y="3352800"/>
            <a:ext cx="2957869" cy="2886075"/>
          </a:xfrm>
          <a:prstGeom prst="rect">
            <a:avLst/>
          </a:prstGeom>
        </p:spPr>
      </p:pic>
    </p:spTree>
    <p:extLst>
      <p:ext uri="{BB962C8B-B14F-4D97-AF65-F5344CB8AC3E}">
        <p14:creationId xmlns:p14="http://schemas.microsoft.com/office/powerpoint/2010/main" val="177198452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648200" cy="1143000"/>
          </a:xfrm>
        </p:spPr>
        <p:txBody>
          <a:bodyPr/>
          <a:lstStyle/>
          <a:p>
            <a:r>
              <a:rPr lang="en-US" dirty="0"/>
              <a:t>Folk Music</a:t>
            </a:r>
          </a:p>
        </p:txBody>
      </p:sp>
      <p:sp>
        <p:nvSpPr>
          <p:cNvPr id="3" name="Content Placeholder 2"/>
          <p:cNvSpPr>
            <a:spLocks noGrp="1"/>
          </p:cNvSpPr>
          <p:nvPr>
            <p:ph idx="1"/>
          </p:nvPr>
        </p:nvSpPr>
        <p:spPr>
          <a:xfrm>
            <a:off x="457200" y="1600200"/>
            <a:ext cx="4038600" cy="5257800"/>
          </a:xfrm>
        </p:spPr>
        <p:txBody>
          <a:bodyPr>
            <a:normAutofit fontScale="92500" lnSpcReduction="20000"/>
          </a:bodyPr>
          <a:lstStyle/>
          <a:p>
            <a:r>
              <a:rPr lang="en-US" dirty="0"/>
              <a:t>Galicia is famous for its folk dance groups, which are accompanied by </a:t>
            </a:r>
            <a:r>
              <a:rPr lang="en-US" dirty="0" err="1"/>
              <a:t>gaitas</a:t>
            </a:r>
            <a:r>
              <a:rPr lang="en-US" dirty="0"/>
              <a:t>, Galician bagpipes. </a:t>
            </a:r>
          </a:p>
          <a:p>
            <a:r>
              <a:rPr lang="en-US" dirty="0"/>
              <a:t>Various vocal and instrumental groups (some even cranking medieval hurdy-gurdies) sing and play popular Galician music. </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62625" y="4572000"/>
            <a:ext cx="3048000" cy="2286000"/>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8791" b="15263"/>
          <a:stretch/>
        </p:blipFill>
        <p:spPr>
          <a:xfrm>
            <a:off x="4648200" y="2286000"/>
            <a:ext cx="3162300" cy="220345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152400"/>
            <a:ext cx="2743200" cy="2057400"/>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annoy a Galician</a:t>
            </a:r>
          </a:p>
        </p:txBody>
      </p:sp>
      <p:sp>
        <p:nvSpPr>
          <p:cNvPr id="3" name="Content Placeholder 2"/>
          <p:cNvSpPr>
            <a:spLocks noGrp="1"/>
          </p:cNvSpPr>
          <p:nvPr>
            <p:ph idx="1"/>
          </p:nvPr>
        </p:nvSpPr>
        <p:spPr/>
        <p:txBody>
          <a:bodyPr/>
          <a:lstStyle/>
          <a:p>
            <a:r>
              <a:rPr lang="en-US" sz="2400" dirty="0">
                <a:hlinkClick r:id="rId2"/>
              </a:rPr>
              <a:t>http://matadornetwork.com/abroad/piss-someone-galicia/</a:t>
            </a:r>
            <a:endParaRPr lang="en-US" sz="2400" dirty="0"/>
          </a:p>
          <a:p>
            <a:endParaRPr lang="en-US" dirty="0"/>
          </a:p>
        </p:txBody>
      </p:sp>
      <p:pic>
        <p:nvPicPr>
          <p:cNvPr id="1026" name="Picture 2" descr="Image result for galle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2209800"/>
            <a:ext cx="4572000" cy="44547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99899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066800" y="2133600"/>
          <a:ext cx="7162792" cy="3657600"/>
        </p:xfrm>
        <a:graphic>
          <a:graphicData uri="http://schemas.openxmlformats.org/drawingml/2006/table">
            <a:tbl>
              <a:tblPr/>
              <a:tblGrid>
                <a:gridCol w="550984">
                  <a:extLst>
                    <a:ext uri="{9D8B030D-6E8A-4147-A177-3AD203B41FA5}">
                      <a16:colId xmlns:a16="http://schemas.microsoft.com/office/drawing/2014/main" val="20000"/>
                    </a:ext>
                  </a:extLst>
                </a:gridCol>
                <a:gridCol w="550984">
                  <a:extLst>
                    <a:ext uri="{9D8B030D-6E8A-4147-A177-3AD203B41FA5}">
                      <a16:colId xmlns:a16="http://schemas.microsoft.com/office/drawing/2014/main" val="20001"/>
                    </a:ext>
                  </a:extLst>
                </a:gridCol>
                <a:gridCol w="550984">
                  <a:extLst>
                    <a:ext uri="{9D8B030D-6E8A-4147-A177-3AD203B41FA5}">
                      <a16:colId xmlns:a16="http://schemas.microsoft.com/office/drawing/2014/main" val="20002"/>
                    </a:ext>
                  </a:extLst>
                </a:gridCol>
                <a:gridCol w="550984">
                  <a:extLst>
                    <a:ext uri="{9D8B030D-6E8A-4147-A177-3AD203B41FA5}">
                      <a16:colId xmlns:a16="http://schemas.microsoft.com/office/drawing/2014/main" val="20003"/>
                    </a:ext>
                  </a:extLst>
                </a:gridCol>
                <a:gridCol w="550984">
                  <a:extLst>
                    <a:ext uri="{9D8B030D-6E8A-4147-A177-3AD203B41FA5}">
                      <a16:colId xmlns:a16="http://schemas.microsoft.com/office/drawing/2014/main" val="20004"/>
                    </a:ext>
                  </a:extLst>
                </a:gridCol>
                <a:gridCol w="550984">
                  <a:extLst>
                    <a:ext uri="{9D8B030D-6E8A-4147-A177-3AD203B41FA5}">
                      <a16:colId xmlns:a16="http://schemas.microsoft.com/office/drawing/2014/main" val="20005"/>
                    </a:ext>
                  </a:extLst>
                </a:gridCol>
                <a:gridCol w="550984">
                  <a:extLst>
                    <a:ext uri="{9D8B030D-6E8A-4147-A177-3AD203B41FA5}">
                      <a16:colId xmlns:a16="http://schemas.microsoft.com/office/drawing/2014/main" val="20006"/>
                    </a:ext>
                  </a:extLst>
                </a:gridCol>
                <a:gridCol w="550984">
                  <a:extLst>
                    <a:ext uri="{9D8B030D-6E8A-4147-A177-3AD203B41FA5}">
                      <a16:colId xmlns:a16="http://schemas.microsoft.com/office/drawing/2014/main" val="20007"/>
                    </a:ext>
                  </a:extLst>
                </a:gridCol>
                <a:gridCol w="550984">
                  <a:extLst>
                    <a:ext uri="{9D8B030D-6E8A-4147-A177-3AD203B41FA5}">
                      <a16:colId xmlns:a16="http://schemas.microsoft.com/office/drawing/2014/main" val="20008"/>
                    </a:ext>
                  </a:extLst>
                </a:gridCol>
                <a:gridCol w="550984">
                  <a:extLst>
                    <a:ext uri="{9D8B030D-6E8A-4147-A177-3AD203B41FA5}">
                      <a16:colId xmlns:a16="http://schemas.microsoft.com/office/drawing/2014/main" val="20009"/>
                    </a:ext>
                  </a:extLst>
                </a:gridCol>
                <a:gridCol w="550984">
                  <a:extLst>
                    <a:ext uri="{9D8B030D-6E8A-4147-A177-3AD203B41FA5}">
                      <a16:colId xmlns:a16="http://schemas.microsoft.com/office/drawing/2014/main" val="20010"/>
                    </a:ext>
                  </a:extLst>
                </a:gridCol>
                <a:gridCol w="550984">
                  <a:extLst>
                    <a:ext uri="{9D8B030D-6E8A-4147-A177-3AD203B41FA5}">
                      <a16:colId xmlns:a16="http://schemas.microsoft.com/office/drawing/2014/main" val="20011"/>
                    </a:ext>
                  </a:extLst>
                </a:gridCol>
                <a:gridCol w="550984">
                  <a:extLst>
                    <a:ext uri="{9D8B030D-6E8A-4147-A177-3AD203B41FA5}">
                      <a16:colId xmlns:a16="http://schemas.microsoft.com/office/drawing/2014/main" val="20012"/>
                    </a:ext>
                  </a:extLst>
                </a:gridCol>
              </a:tblGrid>
              <a:tr h="406400">
                <a:tc>
                  <a:txBody>
                    <a:bodyPr/>
                    <a:lstStyle/>
                    <a:p>
                      <a:endParaRPr lang="en-US"/>
                    </a:p>
                  </a:txBody>
                  <a:tcPr marL="0" marR="0" marT="0" marB="0" anchor="ctr">
                    <a:lnL>
                      <a:noFill/>
                    </a:lnL>
                    <a:lnR>
                      <a:noFill/>
                    </a:lnR>
                    <a:lnT>
                      <a:noFill/>
                    </a:lnT>
                    <a:lnB>
                      <a:noFill/>
                    </a:lnB>
                  </a:tcPr>
                </a:tc>
                <a:tc>
                  <a:txBody>
                    <a:bodyPr/>
                    <a:lstStyle/>
                    <a:p>
                      <a:r>
                        <a:rPr lang="en-US"/>
                        <a:t>Jan</a:t>
                      </a:r>
                    </a:p>
                  </a:txBody>
                  <a:tcPr marL="0" marR="0" marT="0" marB="0" anchor="ctr">
                    <a:lnL>
                      <a:noFill/>
                    </a:lnL>
                    <a:lnR>
                      <a:noFill/>
                    </a:lnR>
                    <a:lnT>
                      <a:noFill/>
                    </a:lnT>
                    <a:lnB>
                      <a:noFill/>
                    </a:lnB>
                  </a:tcPr>
                </a:tc>
                <a:tc>
                  <a:txBody>
                    <a:bodyPr/>
                    <a:lstStyle/>
                    <a:p>
                      <a:r>
                        <a:rPr lang="en-US"/>
                        <a:t>Feb</a:t>
                      </a:r>
                    </a:p>
                  </a:txBody>
                  <a:tcPr marL="0" marR="0" marT="0" marB="0" anchor="ctr">
                    <a:lnL>
                      <a:noFill/>
                    </a:lnL>
                    <a:lnR>
                      <a:noFill/>
                    </a:lnR>
                    <a:lnT>
                      <a:noFill/>
                    </a:lnT>
                    <a:lnB>
                      <a:noFill/>
                    </a:lnB>
                  </a:tcPr>
                </a:tc>
                <a:tc>
                  <a:txBody>
                    <a:bodyPr/>
                    <a:lstStyle/>
                    <a:p>
                      <a:r>
                        <a:rPr lang="en-US"/>
                        <a:t>Mar</a:t>
                      </a:r>
                    </a:p>
                  </a:txBody>
                  <a:tcPr marL="0" marR="0" marT="0" marB="0" anchor="ctr">
                    <a:lnL>
                      <a:noFill/>
                    </a:lnL>
                    <a:lnR>
                      <a:noFill/>
                    </a:lnR>
                    <a:lnT>
                      <a:noFill/>
                    </a:lnT>
                    <a:lnB>
                      <a:noFill/>
                    </a:lnB>
                  </a:tcPr>
                </a:tc>
                <a:tc>
                  <a:txBody>
                    <a:bodyPr/>
                    <a:lstStyle/>
                    <a:p>
                      <a:r>
                        <a:rPr lang="en-US"/>
                        <a:t>Apr</a:t>
                      </a:r>
                    </a:p>
                  </a:txBody>
                  <a:tcPr marL="0" marR="0" marT="0" marB="0" anchor="ctr">
                    <a:lnL>
                      <a:noFill/>
                    </a:lnL>
                    <a:lnR>
                      <a:noFill/>
                    </a:lnR>
                    <a:lnT>
                      <a:noFill/>
                    </a:lnT>
                    <a:lnB>
                      <a:noFill/>
                    </a:lnB>
                  </a:tcPr>
                </a:tc>
                <a:tc>
                  <a:txBody>
                    <a:bodyPr/>
                    <a:lstStyle/>
                    <a:p>
                      <a:r>
                        <a:rPr lang="en-US"/>
                        <a:t>May</a:t>
                      </a:r>
                    </a:p>
                  </a:txBody>
                  <a:tcPr marL="0" marR="0" marT="0" marB="0" anchor="ctr">
                    <a:lnL>
                      <a:noFill/>
                    </a:lnL>
                    <a:lnR>
                      <a:noFill/>
                    </a:lnR>
                    <a:lnT>
                      <a:noFill/>
                    </a:lnT>
                    <a:lnB>
                      <a:noFill/>
                    </a:lnB>
                  </a:tcPr>
                </a:tc>
                <a:tc>
                  <a:txBody>
                    <a:bodyPr/>
                    <a:lstStyle/>
                    <a:p>
                      <a:r>
                        <a:rPr lang="en-US"/>
                        <a:t>Jun</a:t>
                      </a:r>
                    </a:p>
                  </a:txBody>
                  <a:tcPr marL="0" marR="0" marT="0" marB="0" anchor="ctr">
                    <a:lnL>
                      <a:noFill/>
                    </a:lnL>
                    <a:lnR>
                      <a:noFill/>
                    </a:lnR>
                    <a:lnT>
                      <a:noFill/>
                    </a:lnT>
                    <a:lnB>
                      <a:noFill/>
                    </a:lnB>
                  </a:tcPr>
                </a:tc>
                <a:tc>
                  <a:txBody>
                    <a:bodyPr/>
                    <a:lstStyle/>
                    <a:p>
                      <a:r>
                        <a:rPr lang="en-US"/>
                        <a:t>Jul</a:t>
                      </a:r>
                    </a:p>
                  </a:txBody>
                  <a:tcPr marL="0" marR="0" marT="0" marB="0" anchor="ctr">
                    <a:lnL>
                      <a:noFill/>
                    </a:lnL>
                    <a:lnR>
                      <a:noFill/>
                    </a:lnR>
                    <a:lnT>
                      <a:noFill/>
                    </a:lnT>
                    <a:lnB>
                      <a:noFill/>
                    </a:lnB>
                  </a:tcPr>
                </a:tc>
                <a:tc>
                  <a:txBody>
                    <a:bodyPr/>
                    <a:lstStyle/>
                    <a:p>
                      <a:r>
                        <a:rPr lang="en-US"/>
                        <a:t>Aug</a:t>
                      </a:r>
                    </a:p>
                  </a:txBody>
                  <a:tcPr marL="0" marR="0" marT="0" marB="0" anchor="ctr">
                    <a:lnL>
                      <a:noFill/>
                    </a:lnL>
                    <a:lnR>
                      <a:noFill/>
                    </a:lnR>
                    <a:lnT>
                      <a:noFill/>
                    </a:lnT>
                    <a:lnB>
                      <a:noFill/>
                    </a:lnB>
                  </a:tcPr>
                </a:tc>
                <a:tc>
                  <a:txBody>
                    <a:bodyPr/>
                    <a:lstStyle/>
                    <a:p>
                      <a:r>
                        <a:rPr lang="en-US"/>
                        <a:t>Sep</a:t>
                      </a:r>
                    </a:p>
                  </a:txBody>
                  <a:tcPr marL="0" marR="0" marT="0" marB="0" anchor="ctr">
                    <a:lnL>
                      <a:noFill/>
                    </a:lnL>
                    <a:lnR>
                      <a:noFill/>
                    </a:lnR>
                    <a:lnT>
                      <a:noFill/>
                    </a:lnT>
                    <a:lnB>
                      <a:noFill/>
                    </a:lnB>
                  </a:tcPr>
                </a:tc>
                <a:tc>
                  <a:txBody>
                    <a:bodyPr/>
                    <a:lstStyle/>
                    <a:p>
                      <a:r>
                        <a:rPr lang="en-US"/>
                        <a:t>Oct</a:t>
                      </a:r>
                    </a:p>
                  </a:txBody>
                  <a:tcPr marL="0" marR="0" marT="0" marB="0" anchor="ctr">
                    <a:lnL>
                      <a:noFill/>
                    </a:lnL>
                    <a:lnR>
                      <a:noFill/>
                    </a:lnR>
                    <a:lnT>
                      <a:noFill/>
                    </a:lnT>
                    <a:lnB>
                      <a:noFill/>
                    </a:lnB>
                  </a:tcPr>
                </a:tc>
                <a:tc>
                  <a:txBody>
                    <a:bodyPr/>
                    <a:lstStyle/>
                    <a:p>
                      <a:r>
                        <a:rPr lang="en-US"/>
                        <a:t>Nov</a:t>
                      </a:r>
                    </a:p>
                  </a:txBody>
                  <a:tcPr marL="0" marR="0" marT="0" marB="0" anchor="ctr">
                    <a:lnL>
                      <a:noFill/>
                    </a:lnL>
                    <a:lnR>
                      <a:noFill/>
                    </a:lnR>
                    <a:lnT>
                      <a:noFill/>
                    </a:lnT>
                    <a:lnB>
                      <a:noFill/>
                    </a:lnB>
                  </a:tcPr>
                </a:tc>
                <a:tc>
                  <a:txBody>
                    <a:bodyPr/>
                    <a:lstStyle/>
                    <a:p>
                      <a:r>
                        <a:rPr lang="en-US"/>
                        <a:t>Dec</a:t>
                      </a:r>
                    </a:p>
                  </a:txBody>
                  <a:tcPr marL="0" marR="0" marT="0" marB="0" anchor="ctr">
                    <a:lnL>
                      <a:noFill/>
                    </a:lnL>
                    <a:lnR>
                      <a:noFill/>
                    </a:lnR>
                    <a:lnT>
                      <a:noFill/>
                    </a:lnT>
                    <a:lnB>
                      <a:noFill/>
                    </a:lnB>
                  </a:tcPr>
                </a:tc>
                <a:extLst>
                  <a:ext uri="{0D108BD9-81ED-4DB2-BD59-A6C34878D82A}">
                    <a16:rowId xmlns:a16="http://schemas.microsoft.com/office/drawing/2014/main" val="10000"/>
                  </a:ext>
                </a:extLst>
              </a:tr>
              <a:tr h="812800">
                <a:tc>
                  <a:txBody>
                    <a:bodyPr/>
                    <a:lstStyle/>
                    <a:p>
                      <a:r>
                        <a:rPr lang="en-US"/>
                        <a:t>High °C</a:t>
                      </a:r>
                    </a:p>
                  </a:txBody>
                  <a:tcPr marL="0" marR="0" marT="0" marB="0" anchor="ctr">
                    <a:lnL>
                      <a:noFill/>
                    </a:lnL>
                    <a:lnR>
                      <a:noFill/>
                    </a:lnR>
                    <a:lnT>
                      <a:noFill/>
                    </a:lnT>
                    <a:lnB>
                      <a:noFill/>
                    </a:lnB>
                  </a:tcPr>
                </a:tc>
                <a:tc>
                  <a:txBody>
                    <a:bodyPr/>
                    <a:lstStyle/>
                    <a:p>
                      <a:r>
                        <a:rPr lang="en-US"/>
                        <a:t>10</a:t>
                      </a:r>
                    </a:p>
                  </a:txBody>
                  <a:tcPr marL="0" marR="0" marT="0" marB="0" anchor="ctr">
                    <a:lnL>
                      <a:noFill/>
                    </a:lnL>
                    <a:lnR>
                      <a:noFill/>
                    </a:lnR>
                    <a:lnT>
                      <a:noFill/>
                    </a:lnT>
                    <a:lnB>
                      <a:noFill/>
                    </a:lnB>
                    <a:solidFill>
                      <a:srgbClr val="FFCC00"/>
                    </a:solidFill>
                  </a:tcPr>
                </a:tc>
                <a:tc>
                  <a:txBody>
                    <a:bodyPr/>
                    <a:lstStyle/>
                    <a:p>
                      <a:r>
                        <a:rPr lang="en-US"/>
                        <a:t>11</a:t>
                      </a:r>
                    </a:p>
                  </a:txBody>
                  <a:tcPr marL="0" marR="0" marT="0" marB="0" anchor="ctr">
                    <a:lnL>
                      <a:noFill/>
                    </a:lnL>
                    <a:lnR>
                      <a:noFill/>
                    </a:lnR>
                    <a:lnT>
                      <a:noFill/>
                    </a:lnT>
                    <a:lnB>
                      <a:noFill/>
                    </a:lnB>
                    <a:solidFill>
                      <a:srgbClr val="FFCC00"/>
                    </a:solidFill>
                  </a:tcPr>
                </a:tc>
                <a:tc>
                  <a:txBody>
                    <a:bodyPr/>
                    <a:lstStyle/>
                    <a:p>
                      <a:r>
                        <a:rPr lang="en-US"/>
                        <a:t>14</a:t>
                      </a:r>
                    </a:p>
                  </a:txBody>
                  <a:tcPr marL="0" marR="0" marT="0" marB="0" anchor="ctr">
                    <a:lnL>
                      <a:noFill/>
                    </a:lnL>
                    <a:lnR>
                      <a:noFill/>
                    </a:lnR>
                    <a:lnT>
                      <a:noFill/>
                    </a:lnT>
                    <a:lnB>
                      <a:noFill/>
                    </a:lnB>
                    <a:solidFill>
                      <a:srgbClr val="FFCC00"/>
                    </a:solidFill>
                  </a:tcPr>
                </a:tc>
                <a:tc>
                  <a:txBody>
                    <a:bodyPr/>
                    <a:lstStyle/>
                    <a:p>
                      <a:r>
                        <a:rPr lang="en-US"/>
                        <a:t>15</a:t>
                      </a:r>
                    </a:p>
                  </a:txBody>
                  <a:tcPr marL="0" marR="0" marT="0" marB="0" anchor="ctr">
                    <a:lnL>
                      <a:noFill/>
                    </a:lnL>
                    <a:lnR>
                      <a:noFill/>
                    </a:lnR>
                    <a:lnT>
                      <a:noFill/>
                    </a:lnT>
                    <a:lnB>
                      <a:noFill/>
                    </a:lnB>
                    <a:solidFill>
                      <a:srgbClr val="FFCC00"/>
                    </a:solidFill>
                  </a:tcPr>
                </a:tc>
                <a:tc>
                  <a:txBody>
                    <a:bodyPr/>
                    <a:lstStyle/>
                    <a:p>
                      <a:r>
                        <a:rPr lang="en-US"/>
                        <a:t>17</a:t>
                      </a:r>
                    </a:p>
                  </a:txBody>
                  <a:tcPr marL="0" marR="0" marT="0" marB="0" anchor="ctr">
                    <a:lnL>
                      <a:noFill/>
                    </a:lnL>
                    <a:lnR>
                      <a:noFill/>
                    </a:lnR>
                    <a:lnT>
                      <a:noFill/>
                    </a:lnT>
                    <a:lnB>
                      <a:noFill/>
                    </a:lnB>
                    <a:solidFill>
                      <a:srgbClr val="FFCC00"/>
                    </a:solidFill>
                  </a:tcPr>
                </a:tc>
                <a:tc>
                  <a:txBody>
                    <a:bodyPr/>
                    <a:lstStyle/>
                    <a:p>
                      <a:r>
                        <a:rPr lang="en-US"/>
                        <a:t>21</a:t>
                      </a:r>
                    </a:p>
                  </a:txBody>
                  <a:tcPr marL="0" marR="0" marT="0" marB="0" anchor="ctr">
                    <a:lnL>
                      <a:noFill/>
                    </a:lnL>
                    <a:lnR>
                      <a:noFill/>
                    </a:lnR>
                    <a:lnT>
                      <a:noFill/>
                    </a:lnT>
                    <a:lnB>
                      <a:noFill/>
                    </a:lnB>
                    <a:solidFill>
                      <a:srgbClr val="FFCC00"/>
                    </a:solidFill>
                  </a:tcPr>
                </a:tc>
                <a:tc>
                  <a:txBody>
                    <a:bodyPr/>
                    <a:lstStyle/>
                    <a:p>
                      <a:r>
                        <a:rPr lang="en-US"/>
                        <a:t>23</a:t>
                      </a:r>
                    </a:p>
                  </a:txBody>
                  <a:tcPr marL="0" marR="0" marT="0" marB="0" anchor="ctr">
                    <a:lnL>
                      <a:noFill/>
                    </a:lnL>
                    <a:lnR>
                      <a:noFill/>
                    </a:lnR>
                    <a:lnT>
                      <a:noFill/>
                    </a:lnT>
                    <a:lnB>
                      <a:noFill/>
                    </a:lnB>
                    <a:solidFill>
                      <a:srgbClr val="FFCC00"/>
                    </a:solidFill>
                  </a:tcPr>
                </a:tc>
                <a:tc>
                  <a:txBody>
                    <a:bodyPr/>
                    <a:lstStyle/>
                    <a:p>
                      <a:r>
                        <a:rPr lang="en-US"/>
                        <a:t>23</a:t>
                      </a:r>
                    </a:p>
                  </a:txBody>
                  <a:tcPr marL="0" marR="0" marT="0" marB="0" anchor="ctr">
                    <a:lnL>
                      <a:noFill/>
                    </a:lnL>
                    <a:lnR>
                      <a:noFill/>
                    </a:lnR>
                    <a:lnT>
                      <a:noFill/>
                    </a:lnT>
                    <a:lnB>
                      <a:noFill/>
                    </a:lnB>
                    <a:solidFill>
                      <a:srgbClr val="FFCC00"/>
                    </a:solidFill>
                  </a:tcPr>
                </a:tc>
                <a:tc>
                  <a:txBody>
                    <a:bodyPr/>
                    <a:lstStyle/>
                    <a:p>
                      <a:r>
                        <a:rPr lang="en-US"/>
                        <a:t>21</a:t>
                      </a:r>
                    </a:p>
                  </a:txBody>
                  <a:tcPr marL="0" marR="0" marT="0" marB="0" anchor="ctr">
                    <a:lnL>
                      <a:noFill/>
                    </a:lnL>
                    <a:lnR>
                      <a:noFill/>
                    </a:lnR>
                    <a:lnT>
                      <a:noFill/>
                    </a:lnT>
                    <a:lnB>
                      <a:noFill/>
                    </a:lnB>
                    <a:solidFill>
                      <a:srgbClr val="FFCC00"/>
                    </a:solidFill>
                  </a:tcPr>
                </a:tc>
                <a:tc>
                  <a:txBody>
                    <a:bodyPr/>
                    <a:lstStyle/>
                    <a:p>
                      <a:r>
                        <a:rPr lang="en-US"/>
                        <a:t>17</a:t>
                      </a:r>
                    </a:p>
                  </a:txBody>
                  <a:tcPr marL="0" marR="0" marT="0" marB="0" anchor="ctr">
                    <a:lnL>
                      <a:noFill/>
                    </a:lnL>
                    <a:lnR>
                      <a:noFill/>
                    </a:lnR>
                    <a:lnT>
                      <a:noFill/>
                    </a:lnT>
                    <a:lnB>
                      <a:noFill/>
                    </a:lnB>
                    <a:solidFill>
                      <a:srgbClr val="FFCC00"/>
                    </a:solidFill>
                  </a:tcPr>
                </a:tc>
                <a:tc>
                  <a:txBody>
                    <a:bodyPr/>
                    <a:lstStyle/>
                    <a:p>
                      <a:r>
                        <a:rPr lang="en-US"/>
                        <a:t>12</a:t>
                      </a:r>
                    </a:p>
                  </a:txBody>
                  <a:tcPr marL="0" marR="0" marT="0" marB="0" anchor="ctr">
                    <a:lnL>
                      <a:noFill/>
                    </a:lnL>
                    <a:lnR>
                      <a:noFill/>
                    </a:lnR>
                    <a:lnT>
                      <a:noFill/>
                    </a:lnT>
                    <a:lnB>
                      <a:noFill/>
                    </a:lnB>
                    <a:solidFill>
                      <a:srgbClr val="FFCC00"/>
                    </a:solidFill>
                  </a:tcPr>
                </a:tc>
                <a:tc>
                  <a:txBody>
                    <a:bodyPr/>
                    <a:lstStyle/>
                    <a:p>
                      <a:r>
                        <a:rPr lang="en-US"/>
                        <a:t>10</a:t>
                      </a:r>
                    </a:p>
                  </a:txBody>
                  <a:tcPr marL="0" marR="0" marT="0" marB="0" anchor="ctr">
                    <a:lnL>
                      <a:noFill/>
                    </a:lnL>
                    <a:lnR>
                      <a:noFill/>
                    </a:lnR>
                    <a:lnT>
                      <a:noFill/>
                    </a:lnT>
                    <a:lnB>
                      <a:noFill/>
                    </a:lnB>
                    <a:solidFill>
                      <a:srgbClr val="FFCC00"/>
                    </a:solidFill>
                  </a:tcPr>
                </a:tc>
                <a:extLst>
                  <a:ext uri="{0D108BD9-81ED-4DB2-BD59-A6C34878D82A}">
                    <a16:rowId xmlns:a16="http://schemas.microsoft.com/office/drawing/2014/main" val="10001"/>
                  </a:ext>
                </a:extLst>
              </a:tr>
              <a:tr h="812800">
                <a:tc>
                  <a:txBody>
                    <a:bodyPr/>
                    <a:lstStyle/>
                    <a:p>
                      <a:r>
                        <a:rPr lang="en-US"/>
                        <a:t>High °F</a:t>
                      </a:r>
                    </a:p>
                  </a:txBody>
                  <a:tcPr marL="0" marR="0" marT="0" marB="0" anchor="ctr">
                    <a:lnL>
                      <a:noFill/>
                    </a:lnL>
                    <a:lnR>
                      <a:noFill/>
                    </a:lnR>
                    <a:lnT>
                      <a:noFill/>
                    </a:lnT>
                    <a:lnB>
                      <a:noFill/>
                    </a:lnB>
                  </a:tcPr>
                </a:tc>
                <a:tc>
                  <a:txBody>
                    <a:bodyPr/>
                    <a:lstStyle/>
                    <a:p>
                      <a:r>
                        <a:rPr lang="en-US"/>
                        <a:t>50</a:t>
                      </a:r>
                    </a:p>
                  </a:txBody>
                  <a:tcPr marL="0" marR="0" marT="0" marB="0" anchor="ctr">
                    <a:lnL>
                      <a:noFill/>
                    </a:lnL>
                    <a:lnR>
                      <a:noFill/>
                    </a:lnR>
                    <a:lnT>
                      <a:noFill/>
                    </a:lnT>
                    <a:lnB>
                      <a:noFill/>
                    </a:lnB>
                    <a:solidFill>
                      <a:srgbClr val="FFFF00"/>
                    </a:solidFill>
                  </a:tcPr>
                </a:tc>
                <a:tc>
                  <a:txBody>
                    <a:bodyPr/>
                    <a:lstStyle/>
                    <a:p>
                      <a:r>
                        <a:rPr lang="en-US"/>
                        <a:t>52</a:t>
                      </a:r>
                    </a:p>
                  </a:txBody>
                  <a:tcPr marL="0" marR="0" marT="0" marB="0" anchor="ctr">
                    <a:lnL>
                      <a:noFill/>
                    </a:lnL>
                    <a:lnR>
                      <a:noFill/>
                    </a:lnR>
                    <a:lnT>
                      <a:noFill/>
                    </a:lnT>
                    <a:lnB>
                      <a:noFill/>
                    </a:lnB>
                    <a:solidFill>
                      <a:srgbClr val="FFFF00"/>
                    </a:solidFill>
                  </a:tcPr>
                </a:tc>
                <a:tc>
                  <a:txBody>
                    <a:bodyPr/>
                    <a:lstStyle/>
                    <a:p>
                      <a:r>
                        <a:rPr lang="en-US"/>
                        <a:t>57</a:t>
                      </a:r>
                    </a:p>
                  </a:txBody>
                  <a:tcPr marL="0" marR="0" marT="0" marB="0" anchor="ctr">
                    <a:lnL>
                      <a:noFill/>
                    </a:lnL>
                    <a:lnR>
                      <a:noFill/>
                    </a:lnR>
                    <a:lnT>
                      <a:noFill/>
                    </a:lnT>
                    <a:lnB>
                      <a:noFill/>
                    </a:lnB>
                    <a:solidFill>
                      <a:srgbClr val="FFFF00"/>
                    </a:solidFill>
                  </a:tcPr>
                </a:tc>
                <a:tc>
                  <a:txBody>
                    <a:bodyPr/>
                    <a:lstStyle/>
                    <a:p>
                      <a:r>
                        <a:rPr lang="en-US"/>
                        <a:t>59</a:t>
                      </a:r>
                    </a:p>
                  </a:txBody>
                  <a:tcPr marL="0" marR="0" marT="0" marB="0" anchor="ctr">
                    <a:lnL>
                      <a:noFill/>
                    </a:lnL>
                    <a:lnR>
                      <a:noFill/>
                    </a:lnR>
                    <a:lnT>
                      <a:noFill/>
                    </a:lnT>
                    <a:lnB>
                      <a:noFill/>
                    </a:lnB>
                    <a:solidFill>
                      <a:srgbClr val="FFFF00"/>
                    </a:solidFill>
                  </a:tcPr>
                </a:tc>
                <a:tc>
                  <a:txBody>
                    <a:bodyPr/>
                    <a:lstStyle/>
                    <a:p>
                      <a:r>
                        <a:rPr lang="en-US"/>
                        <a:t>63</a:t>
                      </a:r>
                    </a:p>
                  </a:txBody>
                  <a:tcPr marL="0" marR="0" marT="0" marB="0" anchor="ctr">
                    <a:lnL>
                      <a:noFill/>
                    </a:lnL>
                    <a:lnR>
                      <a:noFill/>
                    </a:lnR>
                    <a:lnT>
                      <a:noFill/>
                    </a:lnT>
                    <a:lnB>
                      <a:noFill/>
                    </a:lnB>
                    <a:solidFill>
                      <a:srgbClr val="FFFF00"/>
                    </a:solidFill>
                  </a:tcPr>
                </a:tc>
                <a:tc>
                  <a:txBody>
                    <a:bodyPr/>
                    <a:lstStyle/>
                    <a:p>
                      <a:r>
                        <a:rPr lang="en-US"/>
                        <a:t>70</a:t>
                      </a:r>
                    </a:p>
                  </a:txBody>
                  <a:tcPr marL="0" marR="0" marT="0" marB="0" anchor="ctr">
                    <a:lnL>
                      <a:noFill/>
                    </a:lnL>
                    <a:lnR>
                      <a:noFill/>
                    </a:lnR>
                    <a:lnT>
                      <a:noFill/>
                    </a:lnT>
                    <a:lnB>
                      <a:noFill/>
                    </a:lnB>
                    <a:solidFill>
                      <a:srgbClr val="FFFF00"/>
                    </a:solidFill>
                  </a:tcPr>
                </a:tc>
                <a:tc>
                  <a:txBody>
                    <a:bodyPr/>
                    <a:lstStyle/>
                    <a:p>
                      <a:r>
                        <a:rPr lang="en-US"/>
                        <a:t>73</a:t>
                      </a:r>
                    </a:p>
                  </a:txBody>
                  <a:tcPr marL="0" marR="0" marT="0" marB="0" anchor="ctr">
                    <a:lnL>
                      <a:noFill/>
                    </a:lnL>
                    <a:lnR>
                      <a:noFill/>
                    </a:lnR>
                    <a:lnT>
                      <a:noFill/>
                    </a:lnT>
                    <a:lnB>
                      <a:noFill/>
                    </a:lnB>
                    <a:solidFill>
                      <a:srgbClr val="FFFF00"/>
                    </a:solidFill>
                  </a:tcPr>
                </a:tc>
                <a:tc>
                  <a:txBody>
                    <a:bodyPr/>
                    <a:lstStyle/>
                    <a:p>
                      <a:r>
                        <a:rPr lang="en-US"/>
                        <a:t>73</a:t>
                      </a:r>
                    </a:p>
                  </a:txBody>
                  <a:tcPr marL="0" marR="0" marT="0" marB="0" anchor="ctr">
                    <a:lnL>
                      <a:noFill/>
                    </a:lnL>
                    <a:lnR>
                      <a:noFill/>
                    </a:lnR>
                    <a:lnT>
                      <a:noFill/>
                    </a:lnT>
                    <a:lnB>
                      <a:noFill/>
                    </a:lnB>
                    <a:solidFill>
                      <a:srgbClr val="FFFF00"/>
                    </a:solidFill>
                  </a:tcPr>
                </a:tc>
                <a:tc>
                  <a:txBody>
                    <a:bodyPr/>
                    <a:lstStyle/>
                    <a:p>
                      <a:r>
                        <a:rPr lang="en-US"/>
                        <a:t>70</a:t>
                      </a:r>
                    </a:p>
                  </a:txBody>
                  <a:tcPr marL="0" marR="0" marT="0" marB="0" anchor="ctr">
                    <a:lnL>
                      <a:noFill/>
                    </a:lnL>
                    <a:lnR>
                      <a:noFill/>
                    </a:lnR>
                    <a:lnT>
                      <a:noFill/>
                    </a:lnT>
                    <a:lnB>
                      <a:noFill/>
                    </a:lnB>
                    <a:solidFill>
                      <a:srgbClr val="FFFF00"/>
                    </a:solidFill>
                  </a:tcPr>
                </a:tc>
                <a:tc>
                  <a:txBody>
                    <a:bodyPr/>
                    <a:lstStyle/>
                    <a:p>
                      <a:r>
                        <a:rPr lang="en-US"/>
                        <a:t>63</a:t>
                      </a:r>
                    </a:p>
                  </a:txBody>
                  <a:tcPr marL="0" marR="0" marT="0" marB="0" anchor="ctr">
                    <a:lnL>
                      <a:noFill/>
                    </a:lnL>
                    <a:lnR>
                      <a:noFill/>
                    </a:lnR>
                    <a:lnT>
                      <a:noFill/>
                    </a:lnT>
                    <a:lnB>
                      <a:noFill/>
                    </a:lnB>
                    <a:solidFill>
                      <a:srgbClr val="FFFF00"/>
                    </a:solidFill>
                  </a:tcPr>
                </a:tc>
                <a:tc>
                  <a:txBody>
                    <a:bodyPr/>
                    <a:lstStyle/>
                    <a:p>
                      <a:r>
                        <a:rPr lang="en-US"/>
                        <a:t>54</a:t>
                      </a:r>
                    </a:p>
                  </a:txBody>
                  <a:tcPr marL="0" marR="0" marT="0" marB="0" anchor="ctr">
                    <a:lnL>
                      <a:noFill/>
                    </a:lnL>
                    <a:lnR>
                      <a:noFill/>
                    </a:lnR>
                    <a:lnT>
                      <a:noFill/>
                    </a:lnT>
                    <a:lnB>
                      <a:noFill/>
                    </a:lnB>
                    <a:solidFill>
                      <a:srgbClr val="FFFF00"/>
                    </a:solidFill>
                  </a:tcPr>
                </a:tc>
                <a:tc>
                  <a:txBody>
                    <a:bodyPr/>
                    <a:lstStyle/>
                    <a:p>
                      <a:r>
                        <a:rPr lang="en-US"/>
                        <a:t>50</a:t>
                      </a:r>
                    </a:p>
                  </a:txBody>
                  <a:tcPr marL="0" marR="0" marT="0" marB="0" anchor="ctr">
                    <a:lnL>
                      <a:noFill/>
                    </a:lnL>
                    <a:lnR>
                      <a:noFill/>
                    </a:lnR>
                    <a:lnT>
                      <a:noFill/>
                    </a:lnT>
                    <a:lnB>
                      <a:noFill/>
                    </a:lnB>
                    <a:solidFill>
                      <a:srgbClr val="FFFF00"/>
                    </a:solidFill>
                  </a:tcPr>
                </a:tc>
                <a:extLst>
                  <a:ext uri="{0D108BD9-81ED-4DB2-BD59-A6C34878D82A}">
                    <a16:rowId xmlns:a16="http://schemas.microsoft.com/office/drawing/2014/main" val="10002"/>
                  </a:ext>
                </a:extLst>
              </a:tr>
              <a:tr h="812800">
                <a:tc>
                  <a:txBody>
                    <a:bodyPr/>
                    <a:lstStyle/>
                    <a:p>
                      <a:r>
                        <a:rPr lang="en-US"/>
                        <a:t>Low °C</a:t>
                      </a:r>
                    </a:p>
                  </a:txBody>
                  <a:tcPr marL="0" marR="0" marT="0" marB="0" anchor="ctr">
                    <a:lnL>
                      <a:noFill/>
                    </a:lnL>
                    <a:lnR>
                      <a:noFill/>
                    </a:lnR>
                    <a:lnT>
                      <a:noFill/>
                    </a:lnT>
                    <a:lnB>
                      <a:noFill/>
                    </a:lnB>
                  </a:tcPr>
                </a:tc>
                <a:tc>
                  <a:txBody>
                    <a:bodyPr/>
                    <a:lstStyle/>
                    <a:p>
                      <a:r>
                        <a:rPr lang="en-US"/>
                        <a:t>3</a:t>
                      </a:r>
                    </a:p>
                  </a:txBody>
                  <a:tcPr marL="0" marR="0" marT="0" marB="0" anchor="ctr">
                    <a:lnL>
                      <a:noFill/>
                    </a:lnL>
                    <a:lnR>
                      <a:noFill/>
                    </a:lnR>
                    <a:lnT>
                      <a:noFill/>
                    </a:lnT>
                    <a:lnB>
                      <a:noFill/>
                    </a:lnB>
                    <a:solidFill>
                      <a:srgbClr val="ADD7A5"/>
                    </a:solidFill>
                  </a:tcPr>
                </a:tc>
                <a:tc>
                  <a:txBody>
                    <a:bodyPr/>
                    <a:lstStyle/>
                    <a:p>
                      <a:r>
                        <a:rPr lang="en-US"/>
                        <a:t>3</a:t>
                      </a:r>
                    </a:p>
                  </a:txBody>
                  <a:tcPr marL="0" marR="0" marT="0" marB="0" anchor="ctr">
                    <a:lnL>
                      <a:noFill/>
                    </a:lnL>
                    <a:lnR>
                      <a:noFill/>
                    </a:lnR>
                    <a:lnT>
                      <a:noFill/>
                    </a:lnT>
                    <a:lnB>
                      <a:noFill/>
                    </a:lnB>
                    <a:solidFill>
                      <a:srgbClr val="ADD7A5"/>
                    </a:solidFill>
                  </a:tcPr>
                </a:tc>
                <a:tc>
                  <a:txBody>
                    <a:bodyPr/>
                    <a:lstStyle/>
                    <a:p>
                      <a:r>
                        <a:rPr lang="en-US"/>
                        <a:t>5</a:t>
                      </a:r>
                    </a:p>
                  </a:txBody>
                  <a:tcPr marL="0" marR="0" marT="0" marB="0" anchor="ctr">
                    <a:lnL>
                      <a:noFill/>
                    </a:lnL>
                    <a:lnR>
                      <a:noFill/>
                    </a:lnR>
                    <a:lnT>
                      <a:noFill/>
                    </a:lnT>
                    <a:lnB>
                      <a:noFill/>
                    </a:lnB>
                    <a:solidFill>
                      <a:srgbClr val="ADD7A5"/>
                    </a:solidFill>
                  </a:tcPr>
                </a:tc>
                <a:tc>
                  <a:txBody>
                    <a:bodyPr/>
                    <a:lstStyle/>
                    <a:p>
                      <a:r>
                        <a:rPr lang="en-US"/>
                        <a:t>6</a:t>
                      </a:r>
                    </a:p>
                  </a:txBody>
                  <a:tcPr marL="0" marR="0" marT="0" marB="0" anchor="ctr">
                    <a:lnL>
                      <a:noFill/>
                    </a:lnL>
                    <a:lnR>
                      <a:noFill/>
                    </a:lnR>
                    <a:lnT>
                      <a:noFill/>
                    </a:lnT>
                    <a:lnB>
                      <a:noFill/>
                    </a:lnB>
                    <a:solidFill>
                      <a:srgbClr val="ADD7A5"/>
                    </a:solidFill>
                  </a:tcPr>
                </a:tc>
                <a:tc>
                  <a:txBody>
                    <a:bodyPr/>
                    <a:lstStyle/>
                    <a:p>
                      <a:r>
                        <a:rPr lang="en-US"/>
                        <a:t>8</a:t>
                      </a:r>
                    </a:p>
                  </a:txBody>
                  <a:tcPr marL="0" marR="0" marT="0" marB="0" anchor="ctr">
                    <a:lnL>
                      <a:noFill/>
                    </a:lnL>
                    <a:lnR>
                      <a:noFill/>
                    </a:lnR>
                    <a:lnT>
                      <a:noFill/>
                    </a:lnT>
                    <a:lnB>
                      <a:noFill/>
                    </a:lnB>
                    <a:solidFill>
                      <a:srgbClr val="ADD7A5"/>
                    </a:solidFill>
                  </a:tcPr>
                </a:tc>
                <a:tc>
                  <a:txBody>
                    <a:bodyPr/>
                    <a:lstStyle/>
                    <a:p>
                      <a:r>
                        <a:rPr lang="en-US"/>
                        <a:t>11</a:t>
                      </a:r>
                    </a:p>
                  </a:txBody>
                  <a:tcPr marL="0" marR="0" marT="0" marB="0" anchor="ctr">
                    <a:lnL>
                      <a:noFill/>
                    </a:lnL>
                    <a:lnR>
                      <a:noFill/>
                    </a:lnR>
                    <a:lnT>
                      <a:noFill/>
                    </a:lnT>
                    <a:lnB>
                      <a:noFill/>
                    </a:lnB>
                    <a:solidFill>
                      <a:srgbClr val="ADD7A5"/>
                    </a:solidFill>
                  </a:tcPr>
                </a:tc>
                <a:tc>
                  <a:txBody>
                    <a:bodyPr/>
                    <a:lstStyle/>
                    <a:p>
                      <a:r>
                        <a:rPr lang="en-US"/>
                        <a:t>12</a:t>
                      </a:r>
                    </a:p>
                  </a:txBody>
                  <a:tcPr marL="0" marR="0" marT="0" marB="0" anchor="ctr">
                    <a:lnL>
                      <a:noFill/>
                    </a:lnL>
                    <a:lnR>
                      <a:noFill/>
                    </a:lnR>
                    <a:lnT>
                      <a:noFill/>
                    </a:lnT>
                    <a:lnB>
                      <a:noFill/>
                    </a:lnB>
                    <a:solidFill>
                      <a:srgbClr val="ADD7A5"/>
                    </a:solidFill>
                  </a:tcPr>
                </a:tc>
                <a:tc>
                  <a:txBody>
                    <a:bodyPr/>
                    <a:lstStyle/>
                    <a:p>
                      <a:r>
                        <a:rPr lang="en-US"/>
                        <a:t>13</a:t>
                      </a:r>
                    </a:p>
                  </a:txBody>
                  <a:tcPr marL="0" marR="0" marT="0" marB="0" anchor="ctr">
                    <a:lnL>
                      <a:noFill/>
                    </a:lnL>
                    <a:lnR>
                      <a:noFill/>
                    </a:lnR>
                    <a:lnT>
                      <a:noFill/>
                    </a:lnT>
                    <a:lnB>
                      <a:noFill/>
                    </a:lnB>
                    <a:solidFill>
                      <a:srgbClr val="ADD7A5"/>
                    </a:solidFill>
                  </a:tcPr>
                </a:tc>
                <a:tc>
                  <a:txBody>
                    <a:bodyPr/>
                    <a:lstStyle/>
                    <a:p>
                      <a:r>
                        <a:rPr lang="en-US"/>
                        <a:t>11</a:t>
                      </a:r>
                    </a:p>
                  </a:txBody>
                  <a:tcPr marL="0" marR="0" marT="0" marB="0" anchor="ctr">
                    <a:lnL>
                      <a:noFill/>
                    </a:lnL>
                    <a:lnR>
                      <a:noFill/>
                    </a:lnR>
                    <a:lnT>
                      <a:noFill/>
                    </a:lnT>
                    <a:lnB>
                      <a:noFill/>
                    </a:lnB>
                    <a:solidFill>
                      <a:srgbClr val="ADD7A5"/>
                    </a:solidFill>
                  </a:tcPr>
                </a:tc>
                <a:tc>
                  <a:txBody>
                    <a:bodyPr/>
                    <a:lstStyle/>
                    <a:p>
                      <a:r>
                        <a:rPr lang="en-US"/>
                        <a:t>9</a:t>
                      </a:r>
                    </a:p>
                  </a:txBody>
                  <a:tcPr marL="0" marR="0" marT="0" marB="0" anchor="ctr">
                    <a:lnL>
                      <a:noFill/>
                    </a:lnL>
                    <a:lnR>
                      <a:noFill/>
                    </a:lnR>
                    <a:lnT>
                      <a:noFill/>
                    </a:lnT>
                    <a:lnB>
                      <a:noFill/>
                    </a:lnB>
                    <a:solidFill>
                      <a:srgbClr val="ADD7A5"/>
                    </a:solidFill>
                  </a:tcPr>
                </a:tc>
                <a:tc>
                  <a:txBody>
                    <a:bodyPr/>
                    <a:lstStyle/>
                    <a:p>
                      <a:r>
                        <a:rPr lang="en-US"/>
                        <a:t>6</a:t>
                      </a:r>
                    </a:p>
                  </a:txBody>
                  <a:tcPr marL="0" marR="0" marT="0" marB="0" anchor="ctr">
                    <a:lnL>
                      <a:noFill/>
                    </a:lnL>
                    <a:lnR>
                      <a:noFill/>
                    </a:lnR>
                    <a:lnT>
                      <a:noFill/>
                    </a:lnT>
                    <a:lnB>
                      <a:noFill/>
                    </a:lnB>
                    <a:solidFill>
                      <a:srgbClr val="ADD7A5"/>
                    </a:solidFill>
                  </a:tcPr>
                </a:tc>
                <a:tc>
                  <a:txBody>
                    <a:bodyPr/>
                    <a:lstStyle/>
                    <a:p>
                      <a:r>
                        <a:rPr lang="en-US"/>
                        <a:t>4</a:t>
                      </a:r>
                    </a:p>
                  </a:txBody>
                  <a:tcPr marL="0" marR="0" marT="0" marB="0" anchor="ctr">
                    <a:lnL>
                      <a:noFill/>
                    </a:lnL>
                    <a:lnR>
                      <a:noFill/>
                    </a:lnR>
                    <a:lnT>
                      <a:noFill/>
                    </a:lnT>
                    <a:lnB>
                      <a:noFill/>
                    </a:lnB>
                    <a:solidFill>
                      <a:srgbClr val="ADD7A5"/>
                    </a:solidFill>
                  </a:tcPr>
                </a:tc>
                <a:extLst>
                  <a:ext uri="{0D108BD9-81ED-4DB2-BD59-A6C34878D82A}">
                    <a16:rowId xmlns:a16="http://schemas.microsoft.com/office/drawing/2014/main" val="10003"/>
                  </a:ext>
                </a:extLst>
              </a:tr>
              <a:tr h="812800">
                <a:tc>
                  <a:txBody>
                    <a:bodyPr/>
                    <a:lstStyle/>
                    <a:p>
                      <a:r>
                        <a:rPr lang="en-US"/>
                        <a:t>Low °F</a:t>
                      </a:r>
                    </a:p>
                  </a:txBody>
                  <a:tcPr marL="0" marR="0" marT="0" marB="0" anchor="ctr">
                    <a:lnL>
                      <a:noFill/>
                    </a:lnL>
                    <a:lnR>
                      <a:noFill/>
                    </a:lnR>
                    <a:lnT>
                      <a:noFill/>
                    </a:lnT>
                    <a:lnB>
                      <a:noFill/>
                    </a:lnB>
                  </a:tcPr>
                </a:tc>
                <a:tc>
                  <a:txBody>
                    <a:bodyPr/>
                    <a:lstStyle/>
                    <a:p>
                      <a:r>
                        <a:rPr lang="en-US"/>
                        <a:t>37</a:t>
                      </a:r>
                    </a:p>
                  </a:txBody>
                  <a:tcPr marL="0" marR="0" marT="0" marB="0" anchor="ctr">
                    <a:lnL>
                      <a:noFill/>
                    </a:lnL>
                    <a:lnR>
                      <a:noFill/>
                    </a:lnR>
                    <a:lnT>
                      <a:noFill/>
                    </a:lnT>
                    <a:lnB>
                      <a:noFill/>
                    </a:lnB>
                    <a:solidFill>
                      <a:srgbClr val="00FFFF"/>
                    </a:solidFill>
                  </a:tcPr>
                </a:tc>
                <a:tc>
                  <a:txBody>
                    <a:bodyPr/>
                    <a:lstStyle/>
                    <a:p>
                      <a:r>
                        <a:rPr lang="en-US"/>
                        <a:t>37</a:t>
                      </a:r>
                    </a:p>
                  </a:txBody>
                  <a:tcPr marL="0" marR="0" marT="0" marB="0" anchor="ctr">
                    <a:lnL>
                      <a:noFill/>
                    </a:lnL>
                    <a:lnR>
                      <a:noFill/>
                    </a:lnR>
                    <a:lnT>
                      <a:noFill/>
                    </a:lnT>
                    <a:lnB>
                      <a:noFill/>
                    </a:lnB>
                    <a:solidFill>
                      <a:srgbClr val="00FFFF"/>
                    </a:solidFill>
                  </a:tcPr>
                </a:tc>
                <a:tc>
                  <a:txBody>
                    <a:bodyPr/>
                    <a:lstStyle/>
                    <a:p>
                      <a:r>
                        <a:rPr lang="en-US"/>
                        <a:t>41</a:t>
                      </a:r>
                    </a:p>
                  </a:txBody>
                  <a:tcPr marL="0" marR="0" marT="0" marB="0" anchor="ctr">
                    <a:lnL>
                      <a:noFill/>
                    </a:lnL>
                    <a:lnR>
                      <a:noFill/>
                    </a:lnR>
                    <a:lnT>
                      <a:noFill/>
                    </a:lnT>
                    <a:lnB>
                      <a:noFill/>
                    </a:lnB>
                    <a:solidFill>
                      <a:srgbClr val="00FFFF"/>
                    </a:solidFill>
                  </a:tcPr>
                </a:tc>
                <a:tc>
                  <a:txBody>
                    <a:bodyPr/>
                    <a:lstStyle/>
                    <a:p>
                      <a:r>
                        <a:rPr lang="en-US"/>
                        <a:t>43</a:t>
                      </a:r>
                    </a:p>
                  </a:txBody>
                  <a:tcPr marL="0" marR="0" marT="0" marB="0" anchor="ctr">
                    <a:lnL>
                      <a:noFill/>
                    </a:lnL>
                    <a:lnR>
                      <a:noFill/>
                    </a:lnR>
                    <a:lnT>
                      <a:noFill/>
                    </a:lnT>
                    <a:lnB>
                      <a:noFill/>
                    </a:lnB>
                    <a:solidFill>
                      <a:srgbClr val="00FFFF"/>
                    </a:solidFill>
                  </a:tcPr>
                </a:tc>
                <a:tc>
                  <a:txBody>
                    <a:bodyPr/>
                    <a:lstStyle/>
                    <a:p>
                      <a:r>
                        <a:rPr lang="en-US"/>
                        <a:t>46</a:t>
                      </a:r>
                    </a:p>
                  </a:txBody>
                  <a:tcPr marL="0" marR="0" marT="0" marB="0" anchor="ctr">
                    <a:lnL>
                      <a:noFill/>
                    </a:lnL>
                    <a:lnR>
                      <a:noFill/>
                    </a:lnR>
                    <a:lnT>
                      <a:noFill/>
                    </a:lnT>
                    <a:lnB>
                      <a:noFill/>
                    </a:lnB>
                    <a:solidFill>
                      <a:srgbClr val="00FFFF"/>
                    </a:solidFill>
                  </a:tcPr>
                </a:tc>
                <a:tc>
                  <a:txBody>
                    <a:bodyPr/>
                    <a:lstStyle/>
                    <a:p>
                      <a:r>
                        <a:rPr lang="en-US"/>
                        <a:t>52</a:t>
                      </a:r>
                    </a:p>
                  </a:txBody>
                  <a:tcPr marL="0" marR="0" marT="0" marB="0" anchor="ctr">
                    <a:lnL>
                      <a:noFill/>
                    </a:lnL>
                    <a:lnR>
                      <a:noFill/>
                    </a:lnR>
                    <a:lnT>
                      <a:noFill/>
                    </a:lnT>
                    <a:lnB>
                      <a:noFill/>
                    </a:lnB>
                    <a:solidFill>
                      <a:srgbClr val="00FFFF"/>
                    </a:solidFill>
                  </a:tcPr>
                </a:tc>
                <a:tc>
                  <a:txBody>
                    <a:bodyPr/>
                    <a:lstStyle/>
                    <a:p>
                      <a:r>
                        <a:rPr lang="en-US"/>
                        <a:t>54</a:t>
                      </a:r>
                    </a:p>
                  </a:txBody>
                  <a:tcPr marL="0" marR="0" marT="0" marB="0" anchor="ctr">
                    <a:lnL>
                      <a:noFill/>
                    </a:lnL>
                    <a:lnR>
                      <a:noFill/>
                    </a:lnR>
                    <a:lnT>
                      <a:noFill/>
                    </a:lnT>
                    <a:lnB>
                      <a:noFill/>
                    </a:lnB>
                    <a:solidFill>
                      <a:srgbClr val="00FFFF"/>
                    </a:solidFill>
                  </a:tcPr>
                </a:tc>
                <a:tc>
                  <a:txBody>
                    <a:bodyPr/>
                    <a:lstStyle/>
                    <a:p>
                      <a:r>
                        <a:rPr lang="en-US"/>
                        <a:t>55</a:t>
                      </a:r>
                    </a:p>
                  </a:txBody>
                  <a:tcPr marL="0" marR="0" marT="0" marB="0" anchor="ctr">
                    <a:lnL>
                      <a:noFill/>
                    </a:lnL>
                    <a:lnR>
                      <a:noFill/>
                    </a:lnR>
                    <a:lnT>
                      <a:noFill/>
                    </a:lnT>
                    <a:lnB>
                      <a:noFill/>
                    </a:lnB>
                    <a:solidFill>
                      <a:srgbClr val="00FFFF"/>
                    </a:solidFill>
                  </a:tcPr>
                </a:tc>
                <a:tc>
                  <a:txBody>
                    <a:bodyPr/>
                    <a:lstStyle/>
                    <a:p>
                      <a:r>
                        <a:rPr lang="en-US"/>
                        <a:t>52</a:t>
                      </a:r>
                    </a:p>
                  </a:txBody>
                  <a:tcPr marL="0" marR="0" marT="0" marB="0" anchor="ctr">
                    <a:lnL>
                      <a:noFill/>
                    </a:lnL>
                    <a:lnR>
                      <a:noFill/>
                    </a:lnR>
                    <a:lnT>
                      <a:noFill/>
                    </a:lnT>
                    <a:lnB>
                      <a:noFill/>
                    </a:lnB>
                    <a:solidFill>
                      <a:srgbClr val="00FFFF"/>
                    </a:solidFill>
                  </a:tcPr>
                </a:tc>
                <a:tc>
                  <a:txBody>
                    <a:bodyPr/>
                    <a:lstStyle/>
                    <a:p>
                      <a:r>
                        <a:rPr lang="en-US"/>
                        <a:t>48</a:t>
                      </a:r>
                    </a:p>
                  </a:txBody>
                  <a:tcPr marL="0" marR="0" marT="0" marB="0" anchor="ctr">
                    <a:lnL>
                      <a:noFill/>
                    </a:lnL>
                    <a:lnR>
                      <a:noFill/>
                    </a:lnR>
                    <a:lnT>
                      <a:noFill/>
                    </a:lnT>
                    <a:lnB>
                      <a:noFill/>
                    </a:lnB>
                    <a:solidFill>
                      <a:srgbClr val="00FFFF"/>
                    </a:solidFill>
                  </a:tcPr>
                </a:tc>
                <a:tc>
                  <a:txBody>
                    <a:bodyPr/>
                    <a:lstStyle/>
                    <a:p>
                      <a:r>
                        <a:rPr lang="en-US"/>
                        <a:t>43</a:t>
                      </a:r>
                    </a:p>
                  </a:txBody>
                  <a:tcPr marL="0" marR="0" marT="0" marB="0" anchor="ctr">
                    <a:lnL>
                      <a:noFill/>
                    </a:lnL>
                    <a:lnR>
                      <a:noFill/>
                    </a:lnR>
                    <a:lnT>
                      <a:noFill/>
                    </a:lnT>
                    <a:lnB>
                      <a:noFill/>
                    </a:lnB>
                    <a:solidFill>
                      <a:srgbClr val="00FFFF"/>
                    </a:solidFill>
                  </a:tcPr>
                </a:tc>
                <a:tc>
                  <a:txBody>
                    <a:bodyPr/>
                    <a:lstStyle/>
                    <a:p>
                      <a:r>
                        <a:rPr lang="en-US" dirty="0"/>
                        <a:t>39</a:t>
                      </a:r>
                    </a:p>
                  </a:txBody>
                  <a:tcPr marL="0" marR="0" marT="0" marB="0" anchor="ctr">
                    <a:lnL>
                      <a:noFill/>
                    </a:lnL>
                    <a:lnR>
                      <a:noFill/>
                    </a:lnR>
                    <a:lnT>
                      <a:noFill/>
                    </a:lnT>
                    <a:lnB>
                      <a:noFill/>
                    </a:lnB>
                    <a:solidFill>
                      <a:srgbClr val="00FFFF"/>
                    </a:solidFill>
                  </a:tcPr>
                </a:tc>
                <a:extLst>
                  <a:ext uri="{0D108BD9-81ED-4DB2-BD59-A6C34878D82A}">
                    <a16:rowId xmlns:a16="http://schemas.microsoft.com/office/drawing/2014/main" val="10004"/>
                  </a:ext>
                </a:extLst>
              </a:tr>
            </a:tbl>
          </a:graphicData>
        </a:graphic>
      </p:graphicFrame>
      <p:sp>
        <p:nvSpPr>
          <p:cNvPr id="3" name="TextBox 2"/>
          <p:cNvSpPr txBox="1"/>
          <p:nvPr/>
        </p:nvSpPr>
        <p:spPr>
          <a:xfrm>
            <a:off x="1295400" y="457200"/>
            <a:ext cx="6477000" cy="523220"/>
          </a:xfrm>
          <a:prstGeom prst="rect">
            <a:avLst/>
          </a:prstGeom>
          <a:noFill/>
        </p:spPr>
        <p:txBody>
          <a:bodyPr wrap="square" rtlCol="0">
            <a:spAutoFit/>
          </a:bodyPr>
          <a:lstStyle/>
          <a:p>
            <a:pPr algn="ctr"/>
            <a:r>
              <a:rPr lang="en-US" sz="2800" dirty="0"/>
              <a:t>Average Temperatures in Galicia</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579438"/>
          </a:xfrm>
        </p:spPr>
        <p:txBody>
          <a:bodyPr>
            <a:normAutofit fontScale="90000"/>
          </a:bodyPr>
          <a:lstStyle/>
          <a:p>
            <a:r>
              <a:rPr lang="en-US" sz="4000" dirty="0"/>
              <a:t>Time for Phyllis’ excellent photos of Galicia</a:t>
            </a:r>
            <a:br>
              <a:rPr lang="en-US" dirty="0"/>
            </a:br>
            <a:endParaRPr lang="en-US" dirty="0"/>
          </a:p>
        </p:txBody>
      </p:sp>
      <p:pic>
        <p:nvPicPr>
          <p:cNvPr id="4" name="Picture 3" descr="Quarter to 3 o'clock by hypocore"/>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8959" y="2590800"/>
            <a:ext cx="3301970" cy="3301970"/>
          </a:xfrm>
          <a:prstGeom prst="rect">
            <a:avLst/>
          </a:prstGeom>
        </p:spPr>
      </p:pic>
      <p:pic>
        <p:nvPicPr>
          <p:cNvPr id="5" name="Picture 4" descr="Pop Up Photo Album Car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1752600"/>
            <a:ext cx="2648409" cy="1935163"/>
          </a:xfrm>
          <a:prstGeom prst="rect">
            <a:avLst/>
          </a:prstGeom>
        </p:spPr>
      </p:pic>
      <p:pic>
        <p:nvPicPr>
          <p:cNvPr id="6" name="Picture 5" descr="Amazing Slideshow Maker 3.4.5 + Templates Gratis Completo"/>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3420" y="1753392"/>
            <a:ext cx="2794000" cy="1262888"/>
          </a:xfrm>
          <a:prstGeom prst="rect">
            <a:avLst/>
          </a:prstGeom>
        </p:spPr>
      </p:pic>
      <p:pic>
        <p:nvPicPr>
          <p:cNvPr id="7" name="Picture 6" descr="Awesome Face Smiley"/>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00800" y="4572000"/>
            <a:ext cx="2590963" cy="2010156"/>
          </a:xfrm>
          <a:prstGeom prst="rect">
            <a:avLst/>
          </a:prstGeom>
        </p:spPr>
      </p:pic>
      <p:pic>
        <p:nvPicPr>
          <p:cNvPr id="8" name="Picture 7" descr="File:Mr. Smiley Face.svg - Wikipedia, the free encyclopedia"/>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2468" y="4572000"/>
            <a:ext cx="1905000" cy="1905000"/>
          </a:xfrm>
          <a:prstGeom prst="rect">
            <a:avLst/>
          </a:prstGeom>
        </p:spPr>
      </p:pic>
    </p:spTree>
    <p:extLst>
      <p:ext uri="{BB962C8B-B14F-4D97-AF65-F5344CB8AC3E}">
        <p14:creationId xmlns:p14="http://schemas.microsoft.com/office/powerpoint/2010/main" val="30853420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srcRect/>
          <a:stretch>
            <a:fillRect/>
          </a:stretch>
        </p:blipFill>
        <p:spPr bwMode="auto">
          <a:xfrm>
            <a:off x="1828800" y="2590800"/>
            <a:ext cx="5534025" cy="3995686"/>
          </a:xfrm>
          <a:prstGeom prst="rect">
            <a:avLst/>
          </a:prstGeom>
          <a:noFill/>
          <a:ln w="9525">
            <a:noFill/>
            <a:miter lim="800000"/>
            <a:headEnd/>
            <a:tailEnd/>
          </a:ln>
        </p:spPr>
      </p:pic>
      <p:sp>
        <p:nvSpPr>
          <p:cNvPr id="3" name="TextBox 2"/>
          <p:cNvSpPr txBox="1"/>
          <p:nvPr/>
        </p:nvSpPr>
        <p:spPr>
          <a:xfrm>
            <a:off x="1295400" y="457200"/>
            <a:ext cx="6477000" cy="523220"/>
          </a:xfrm>
          <a:prstGeom prst="rect">
            <a:avLst/>
          </a:prstGeom>
          <a:noFill/>
        </p:spPr>
        <p:txBody>
          <a:bodyPr wrap="square" rtlCol="0">
            <a:spAutoFit/>
          </a:bodyPr>
          <a:lstStyle/>
          <a:p>
            <a:pPr algn="ctr"/>
            <a:r>
              <a:rPr lang="en-US" sz="2800" dirty="0"/>
              <a:t>Average Rainfall in Galicia</a:t>
            </a:r>
          </a:p>
        </p:txBody>
      </p:sp>
      <p:sp>
        <p:nvSpPr>
          <p:cNvPr id="4" name="TextBox 3"/>
          <p:cNvSpPr txBox="1"/>
          <p:nvPr/>
        </p:nvSpPr>
        <p:spPr>
          <a:xfrm>
            <a:off x="1143000" y="990600"/>
            <a:ext cx="7467600" cy="1200329"/>
          </a:xfrm>
          <a:prstGeom prst="rect">
            <a:avLst/>
          </a:prstGeom>
          <a:noFill/>
        </p:spPr>
        <p:txBody>
          <a:bodyPr wrap="square" rtlCol="0">
            <a:spAutoFit/>
          </a:bodyPr>
          <a:lstStyle/>
          <a:p>
            <a:r>
              <a:rPr lang="en-US" dirty="0"/>
              <a:t>Galicia has a mild climate, averaging between 7.2° and 18.9° C through the year. Frequent rain, drizzle (</a:t>
            </a:r>
            <a:r>
              <a:rPr lang="en-US" i="1" dirty="0" err="1"/>
              <a:t>calabobos</a:t>
            </a:r>
            <a:r>
              <a:rPr lang="en-US" dirty="0"/>
              <a:t> ), and heavy mists (</a:t>
            </a:r>
            <a:r>
              <a:rPr lang="en-US" i="1" dirty="0" err="1"/>
              <a:t>brétemas</a:t>
            </a:r>
            <a:r>
              <a:rPr lang="en-US" dirty="0"/>
              <a:t> ) contribute to the 76 to 203 centimeters of rain that falls over an average of 150 days per year.</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32776</TotalTime>
  <Words>5225</Words>
  <Application>Microsoft Office PowerPoint</Application>
  <PresentationFormat>On-screen Show (4:3)</PresentationFormat>
  <Paragraphs>396</Paragraphs>
  <Slides>80</Slides>
  <Notes>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80</vt:i4>
      </vt:variant>
    </vt:vector>
  </HeadingPairs>
  <TitlesOfParts>
    <vt:vector size="83" baseType="lpstr">
      <vt:lpstr>Arial</vt:lpstr>
      <vt:lpstr>Calibri</vt:lpstr>
      <vt:lpstr>Office Theme</vt:lpstr>
      <vt:lpstr>Today’s agenda: Galicia</vt:lpstr>
      <vt:lpstr>Death on a Galician Shore, 2011 (La Playa de los Ahogados, 2009) </vt:lpstr>
      <vt:lpstr>Bienvenidos a Galicia</vt:lpstr>
      <vt:lpstr>¡V¡va España!</vt:lpstr>
      <vt:lpstr>Galicia- northwest Spain</vt:lpstr>
      <vt:lpstr>PowerPoint Presentation</vt:lpstr>
      <vt:lpstr>Language: Gallego</vt:lpstr>
      <vt:lpstr>PowerPoint Presentation</vt:lpstr>
      <vt:lpstr>PowerPoint Presentation</vt:lpstr>
      <vt:lpstr>PowerPoint Presentation</vt:lpstr>
      <vt:lpstr>Galician temperament</vt:lpstr>
      <vt:lpstr>La historia gallega:  Here come the Celts</vt:lpstr>
      <vt:lpstr>Galicia: the 7th Celtic Nation</vt:lpstr>
      <vt:lpstr> Galician Castro (Santa Trega) </vt:lpstr>
      <vt:lpstr> Unofficial symbol of Galicia: hórreo </vt:lpstr>
      <vt:lpstr>Celtic heritage</vt:lpstr>
      <vt:lpstr>Celtic magic</vt:lpstr>
      <vt:lpstr>Queimada Ceremony</vt:lpstr>
      <vt:lpstr>Queimada ceremony</vt:lpstr>
      <vt:lpstr>Superstitions</vt:lpstr>
      <vt:lpstr>Supernatural Beliefs</vt:lpstr>
      <vt:lpstr>Superstitions: Figa</vt:lpstr>
      <vt:lpstr>Superstitions: Spitting</vt:lpstr>
      <vt:lpstr>La historia gallega:  here come the Romans</vt:lpstr>
      <vt:lpstr>The Roman walls of Lugo</vt:lpstr>
      <vt:lpstr>Romans in A Coruña</vt:lpstr>
      <vt:lpstr>Torre de Hércules: Myths</vt:lpstr>
      <vt:lpstr>La historia gallega: here come the Moors  &amp; the Reconquista</vt:lpstr>
      <vt:lpstr>PowerPoint Presentation</vt:lpstr>
      <vt:lpstr>PowerPoint Presentation</vt:lpstr>
      <vt:lpstr>PowerPoint Presentation</vt:lpstr>
      <vt:lpstr>La historia gallega:  the Reconquista</vt:lpstr>
      <vt:lpstr>Early Pilgrims</vt:lpstr>
      <vt:lpstr>The legend of Saint James</vt:lpstr>
      <vt:lpstr>PowerPoint Presentation</vt:lpstr>
      <vt:lpstr>The legend of Saint James https://youtu.be/_argt843LUE?list=PL_xnDE04X2McG2AisEmEQ4Vzo_CBaUNwQ </vt:lpstr>
      <vt:lpstr>Santiago de Compostela</vt:lpstr>
      <vt:lpstr>The statue of Saint James</vt:lpstr>
      <vt:lpstr>Año Santo</vt:lpstr>
      <vt:lpstr>La Cátedral</vt:lpstr>
      <vt:lpstr>El Camino</vt:lpstr>
      <vt:lpstr>Following el Camino</vt:lpstr>
      <vt:lpstr>Receiving The Compostela</vt:lpstr>
      <vt:lpstr>The Compostela</vt:lpstr>
      <vt:lpstr>THE BOTAFUMEIRO</vt:lpstr>
      <vt:lpstr>PILGRIMS' MASS AND THE BOTAFUMEIRO </vt:lpstr>
      <vt:lpstr>The first travel guide: Codex Calixtinus</vt:lpstr>
      <vt:lpstr>Religion</vt:lpstr>
      <vt:lpstr>Virgen del Carmen</vt:lpstr>
      <vt:lpstr>Major Cities of Galicia</vt:lpstr>
      <vt:lpstr>Vigo</vt:lpstr>
      <vt:lpstr>Plaza del Casco Viejo</vt:lpstr>
      <vt:lpstr>Visiting Vigo: Galicia’s largest city</vt:lpstr>
      <vt:lpstr>Visiting Vigo: Galicia’s largest city</vt:lpstr>
      <vt:lpstr>Visiting Vigo: Galicia’s largest city</vt:lpstr>
      <vt:lpstr>Visiting Vigo: Galicia’s largest city</vt:lpstr>
      <vt:lpstr>Visiting Vigo: Cies Islands https://www.youtube.com/watch?v=JfXm3f5fUz8 </vt:lpstr>
      <vt:lpstr>    Near Vigo: Baiona </vt:lpstr>
      <vt:lpstr>A Coruña</vt:lpstr>
      <vt:lpstr>PowerPoint Presentation</vt:lpstr>
      <vt:lpstr>A few historical facts</vt:lpstr>
      <vt:lpstr>Architecture: galerías</vt:lpstr>
      <vt:lpstr>Costa da Morte- Fisterra (Finisterre)</vt:lpstr>
      <vt:lpstr>Galician Gastronomy</vt:lpstr>
      <vt:lpstr>Galician Gastronomy</vt:lpstr>
      <vt:lpstr>Galician Gastronomy</vt:lpstr>
      <vt:lpstr>Galician Gastronomy</vt:lpstr>
      <vt:lpstr>Galician Gastronomy</vt:lpstr>
      <vt:lpstr>Vino gallego</vt:lpstr>
      <vt:lpstr>Licores de Galicia</vt:lpstr>
      <vt:lpstr>Education</vt:lpstr>
      <vt:lpstr>Cultural Heritage</vt:lpstr>
      <vt:lpstr>La historia gallega:  Galicia, the poor relation</vt:lpstr>
      <vt:lpstr>Emigration</vt:lpstr>
      <vt:lpstr>Economy</vt:lpstr>
      <vt:lpstr>Crafts &amp; Hobbies</vt:lpstr>
      <vt:lpstr>PowerPoint Presentation</vt:lpstr>
      <vt:lpstr>Folk Music</vt:lpstr>
      <vt:lpstr>How to annoy a Galician</vt:lpstr>
      <vt:lpstr>Time for Phyllis’ excellent photos of Galicia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Galicia</dc:title>
  <dc:creator>Phyllis</dc:creator>
  <cp:lastModifiedBy>Phyllis Dimick</cp:lastModifiedBy>
  <cp:revision>267</cp:revision>
  <dcterms:created xsi:type="dcterms:W3CDTF">2016-06-03T14:35:20Z</dcterms:created>
  <dcterms:modified xsi:type="dcterms:W3CDTF">2016-10-02T11:35:25Z</dcterms:modified>
</cp:coreProperties>
</file>